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media/image1.jpeg" ContentType="image/jpeg"/>
  <Override PartName="/ppt/media/image2.jpeg" ContentType="image/jpeg"/>
  <Override PartName="/ppt/media/image3.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media1.mov" ContentType="video/unknown"/>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uFillTx/>
        <a:latin typeface="Gill Sans"/>
        <a:ea typeface="Gill Sans"/>
        <a:cs typeface="Gill Sans"/>
        <a:sym typeface="Gill Sans"/>
      </a:defRPr>
    </a:lvl1pPr>
    <a:lvl2pPr marL="0" marR="0" indent="342900" algn="ctr" defTabSz="5842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uFillTx/>
        <a:latin typeface="Gill Sans"/>
        <a:ea typeface="Gill Sans"/>
        <a:cs typeface="Gill Sans"/>
        <a:sym typeface="Gill Sans"/>
      </a:defRPr>
    </a:lvl2pPr>
    <a:lvl3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uFillTx/>
        <a:latin typeface="Gill Sans"/>
        <a:ea typeface="Gill Sans"/>
        <a:cs typeface="Gill Sans"/>
        <a:sym typeface="Gill Sans"/>
      </a:defRPr>
    </a:lvl3pPr>
    <a:lvl4pPr marL="0" marR="0" indent="1028700" algn="ctr" defTabSz="5842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uFillTx/>
        <a:latin typeface="Gill Sans"/>
        <a:ea typeface="Gill Sans"/>
        <a:cs typeface="Gill Sans"/>
        <a:sym typeface="Gill Sans"/>
      </a:defRPr>
    </a:lvl4pPr>
    <a:lvl5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uFillTx/>
        <a:latin typeface="Gill Sans"/>
        <a:ea typeface="Gill Sans"/>
        <a:cs typeface="Gill Sans"/>
        <a:sym typeface="Gill Sans"/>
      </a:defRPr>
    </a:lvl5pPr>
    <a:lvl6pPr marL="0" marR="0" indent="1714500" algn="ctr" defTabSz="5842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uFillTx/>
        <a:latin typeface="Gill Sans"/>
        <a:ea typeface="Gill Sans"/>
        <a:cs typeface="Gill Sans"/>
        <a:sym typeface="Gill Sans"/>
      </a:defRPr>
    </a:lvl6pPr>
    <a:lvl7pPr marL="0" marR="0" indent="2057400" algn="ctr" defTabSz="5842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uFillTx/>
        <a:latin typeface="Gill Sans"/>
        <a:ea typeface="Gill Sans"/>
        <a:cs typeface="Gill Sans"/>
        <a:sym typeface="Gill Sans"/>
      </a:defRPr>
    </a:lvl7pPr>
    <a:lvl8pPr marL="0" marR="0" indent="2400300" algn="ctr" defTabSz="5842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uFillTx/>
        <a:latin typeface="Gill Sans"/>
        <a:ea typeface="Gill Sans"/>
        <a:cs typeface="Gill Sans"/>
        <a:sym typeface="Gill Sans"/>
      </a:defRPr>
    </a:lvl8pPr>
    <a:lvl9pPr marL="0" marR="0" indent="2743200" algn="ctr" defTabSz="5842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uFillTx/>
        <a:latin typeface="Gill Sans"/>
        <a:ea typeface="Gill Sans"/>
        <a:cs typeface="Gill Sans"/>
        <a:sym typeface="Gill San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8F44A2F1-9E1F-4B54-A3A2-5F16C0AD49E2}" styleName="">
    <a:tblBg/>
    <a:wholeTbl>
      <a:tcTxStyle b="off" i="off">
        <a:font>
          <a:latin typeface="Gill Sans"/>
          <a:ea typeface="Gill Sans"/>
          <a:cs typeface="Gill Sans"/>
        </a:font>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b="def" i="def"/>
      <a:tcStyle>
        <a:tcBdr/>
        <a:fill>
          <a:solidFill>
            <a:srgbClr val="C5C7C9">
              <a:alpha val="30000"/>
            </a:srgbClr>
          </a:solidFill>
        </a:fill>
      </a:tcStyle>
    </a:band2H>
    <a:firstCol>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Col>
    <a:lastRow>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lastRow>
    <a:firstRow>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Row>
  </a:tblStyle>
  <a:tblStyle styleId="{D51ADE6A-740E-44AE-83CC-AE7238B6C88D}"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b="def" i="def"/>
      <a:tcStyle>
        <a:tcBdr/>
        <a:fill>
          <a:solidFill>
            <a:srgbClr val="EFF1F3"/>
          </a:solidFill>
        </a:fill>
      </a:tcStyle>
    </a:band2H>
    <a:firstCol>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solidFill>
            <a:srgbClr val="929292">
              <a:alpha val="50000"/>
            </a:srgbClr>
          </a:solidFill>
        </a:fill>
      </a:tcStyle>
    </a:firstCol>
    <a:lastRow>
      <a:tcTxStyle b="off" i="off">
        <a:font>
          <a:latin typeface="Gill Sans"/>
          <a:ea typeface="Gill Sans"/>
          <a:cs typeface="Gill Sans"/>
        </a:font>
        <a:srgbClr val="FFFFFF"/>
      </a:tcTxStyle>
      <a:tcStyle>
        <a:tcBdr>
          <a:left>
            <a:ln w="25400" cap="flat">
              <a:solidFill>
                <a:srgbClr val="FFFFFF"/>
              </a:solidFill>
              <a:prstDash val="solid"/>
              <a:miter lim="400000"/>
            </a:ln>
          </a:left>
          <a:right>
            <a:ln w="25400" cap="flat">
              <a:solidFill>
                <a:srgbClr val="FFFFFF"/>
              </a:solidFill>
              <a:prstDash val="solid"/>
              <a:miter lim="400000"/>
            </a:ln>
          </a:right>
          <a:top>
            <a:ln w="25400" cap="flat">
              <a:solidFill>
                <a:srgbClr val="FFFFFF"/>
              </a:solidFill>
              <a:prstDash val="solid"/>
              <a:miter lim="400000"/>
            </a:ln>
          </a:top>
          <a:bottom>
            <a:ln w="25400" cap="flat">
              <a:solidFill>
                <a:srgbClr val="FFFFFF"/>
              </a:solidFill>
              <a:prstDash val="solid"/>
              <a:miter lim="400000"/>
            </a:ln>
          </a:bottom>
          <a:insideH>
            <a:ln w="25400" cap="flat">
              <a:solidFill>
                <a:srgbClr val="FFFFFF"/>
              </a:solidFill>
              <a:prstDash val="solid"/>
              <a:miter lim="400000"/>
            </a:ln>
          </a:insideH>
          <a:insideV>
            <a:ln w="25400" cap="flat">
              <a:solidFill>
                <a:srgbClr val="FFFFFF"/>
              </a:solidFill>
              <a:prstDash val="solid"/>
              <a:miter lim="400000"/>
            </a:ln>
          </a:insideV>
        </a:tcBdr>
        <a:fill>
          <a:solidFill>
            <a:srgbClr val="929292">
              <a:alpha val="50000"/>
            </a:srgbClr>
          </a:solidFill>
        </a:fill>
      </a:tcStyle>
    </a:lastRow>
    <a:firstRow>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solidFill>
            <a:srgbClr val="929292">
              <a:alpha val="50000"/>
            </a:srgbClr>
          </a:solidFill>
        </a:fill>
      </a:tcStyle>
    </a:firstRow>
  </a:tblStyle>
  <a:tblStyle styleId="{EEE7283C-3CF3-47DC-8721-378D4A62B228}" styleName="">
    <a:tblBg/>
    <a:wholeTbl>
      <a:tcTxStyle b="def" i="def">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de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de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de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def" i="def">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de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de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de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def" i="def">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de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de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de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def" i="def">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de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de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de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b="def" i="de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de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def" i="de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de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def" i="de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de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def" i="de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de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Shape 85"/>
          <p:cNvSpPr/>
          <p:nvPr>
            <p:ph type="sldImg"/>
          </p:nvPr>
        </p:nvSpPr>
        <p:spPr>
          <a:xfrm>
            <a:off x="1143000" y="685800"/>
            <a:ext cx="4572000" cy="3429000"/>
          </a:xfrm>
          <a:prstGeom prst="rect">
            <a:avLst/>
          </a:prstGeom>
        </p:spPr>
        <p:txBody>
          <a:bodyPr/>
          <a:lstStyle/>
          <a:p>
            <a:pPr/>
          </a:p>
        </p:txBody>
      </p:sp>
      <p:sp>
        <p:nvSpPr>
          <p:cNvPr id="86" name="Shape 8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584200" latinLnBrk="0">
      <a:defRPr sz="3000">
        <a:latin typeface="Lucida Grande"/>
        <a:ea typeface="Lucida Grande"/>
        <a:cs typeface="Lucida Grande"/>
        <a:sym typeface="Lucida Grande"/>
      </a:defRPr>
    </a:lvl1pPr>
    <a:lvl2pPr indent="228600" defTabSz="584200" latinLnBrk="0">
      <a:defRPr sz="3000">
        <a:latin typeface="Lucida Grande"/>
        <a:ea typeface="Lucida Grande"/>
        <a:cs typeface="Lucida Grande"/>
        <a:sym typeface="Lucida Grande"/>
      </a:defRPr>
    </a:lvl2pPr>
    <a:lvl3pPr indent="457200" defTabSz="584200" latinLnBrk="0">
      <a:defRPr sz="3000">
        <a:latin typeface="Lucida Grande"/>
        <a:ea typeface="Lucida Grande"/>
        <a:cs typeface="Lucida Grande"/>
        <a:sym typeface="Lucida Grande"/>
      </a:defRPr>
    </a:lvl3pPr>
    <a:lvl4pPr indent="685800" defTabSz="584200" latinLnBrk="0">
      <a:defRPr sz="3000">
        <a:latin typeface="Lucida Grande"/>
        <a:ea typeface="Lucida Grande"/>
        <a:cs typeface="Lucida Grande"/>
        <a:sym typeface="Lucida Grande"/>
      </a:defRPr>
    </a:lvl4pPr>
    <a:lvl5pPr indent="914400" defTabSz="584200" latinLnBrk="0">
      <a:defRPr sz="3000">
        <a:latin typeface="Lucida Grande"/>
        <a:ea typeface="Lucida Grande"/>
        <a:cs typeface="Lucida Grande"/>
        <a:sym typeface="Lucida Grande"/>
      </a:defRPr>
    </a:lvl5pPr>
    <a:lvl6pPr indent="1143000" defTabSz="584200" latinLnBrk="0">
      <a:defRPr sz="3000">
        <a:latin typeface="Lucida Grande"/>
        <a:ea typeface="Lucida Grande"/>
        <a:cs typeface="Lucida Grande"/>
        <a:sym typeface="Lucida Grande"/>
      </a:defRPr>
    </a:lvl6pPr>
    <a:lvl7pPr indent="1371600" defTabSz="584200" latinLnBrk="0">
      <a:defRPr sz="3000">
        <a:latin typeface="Lucida Grande"/>
        <a:ea typeface="Lucida Grande"/>
        <a:cs typeface="Lucida Grande"/>
        <a:sym typeface="Lucida Grande"/>
      </a:defRPr>
    </a:lvl7pPr>
    <a:lvl8pPr indent="1600200" defTabSz="584200" latinLnBrk="0">
      <a:defRPr sz="3000">
        <a:latin typeface="Lucida Grande"/>
        <a:ea typeface="Lucida Grande"/>
        <a:cs typeface="Lucida Grande"/>
        <a:sym typeface="Lucida Grande"/>
      </a:defRPr>
    </a:lvl8pPr>
    <a:lvl9pPr indent="1828800" defTabSz="584200" latinLnBrk="0">
      <a:defRPr sz="3000">
        <a:latin typeface="Lucida Grande"/>
        <a:ea typeface="Lucida Grande"/>
        <a:cs typeface="Lucida Grande"/>
        <a:sym typeface="Lucida Grand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7" name="Shape 97"/>
          <p:cNvSpPr/>
          <p:nvPr>
            <p:ph type="sldImg"/>
          </p:nvPr>
        </p:nvSpPr>
        <p:spPr>
          <a:prstGeom prst="rect">
            <a:avLst/>
          </a:prstGeom>
        </p:spPr>
        <p:txBody>
          <a:bodyPr/>
          <a:lstStyle/>
          <a:p>
            <a:pPr/>
          </a:p>
        </p:txBody>
      </p:sp>
      <p:sp>
        <p:nvSpPr>
          <p:cNvPr id="98" name="Shape 98"/>
          <p:cNvSpPr/>
          <p:nvPr>
            <p:ph type="body" sz="quarter" idx="1"/>
          </p:nvPr>
        </p:nvSpPr>
        <p:spPr>
          <a:prstGeom prst="rect">
            <a:avLst/>
          </a:prstGeom>
        </p:spPr>
        <p:txBody>
          <a:bodyPr/>
          <a:lstStyle>
            <a:lvl1pPr>
              <a:defRPr sz="1600">
                <a:latin typeface="Source Sans Pro"/>
                <a:ea typeface="Source Sans Pro"/>
                <a:cs typeface="Source Sans Pro"/>
                <a:sym typeface="Source Sans Pro"/>
              </a:defRPr>
            </a:lvl1pPr>
          </a:lstStyle>
          <a:p>
            <a:pPr/>
            <a:r>
              <a:t>* introduce yourself</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1" name="Shape 131"/>
          <p:cNvSpPr/>
          <p:nvPr>
            <p:ph type="sldImg"/>
          </p:nvPr>
        </p:nvSpPr>
        <p:spPr>
          <a:prstGeom prst="rect">
            <a:avLst/>
          </a:prstGeom>
        </p:spPr>
        <p:txBody>
          <a:bodyPr/>
          <a:lstStyle/>
          <a:p>
            <a:pPr/>
          </a:p>
        </p:txBody>
      </p:sp>
      <p:sp>
        <p:nvSpPr>
          <p:cNvPr id="132" name="Shape 132"/>
          <p:cNvSpPr/>
          <p:nvPr>
            <p:ph type="body" sz="quarter" idx="1"/>
          </p:nvPr>
        </p:nvSpPr>
        <p:spPr>
          <a:prstGeom prst="rect">
            <a:avLst/>
          </a:prstGeom>
        </p:spPr>
        <p:txBody>
          <a:bodyPr/>
          <a:lstStyle>
            <a:lvl1pPr defTabSz="457200">
              <a:lnSpc>
                <a:spcPct val="125000"/>
              </a:lnSpc>
              <a:defRPr sz="1600">
                <a:latin typeface="Source Sans Pro"/>
                <a:ea typeface="Source Sans Pro"/>
                <a:cs typeface="Source Sans Pro"/>
                <a:sym typeface="Source Sans Pro"/>
              </a:defRPr>
            </a:lvl1pPr>
          </a:lstStyle>
          <a:p>
            <a:pPr/>
            <a:r>
              <a:t>* get students discussing immediately to set the tone for participation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Shape 146"/>
          <p:cNvSpPr/>
          <p:nvPr>
            <p:ph type="sldImg"/>
          </p:nvPr>
        </p:nvSpPr>
        <p:spPr>
          <a:prstGeom prst="rect">
            <a:avLst/>
          </a:prstGeom>
        </p:spPr>
        <p:txBody>
          <a:bodyPr/>
          <a:lstStyle/>
          <a:p>
            <a:pPr/>
          </a:p>
        </p:txBody>
      </p:sp>
      <p:sp>
        <p:nvSpPr>
          <p:cNvPr id="147" name="Shape 147"/>
          <p:cNvSpPr/>
          <p:nvPr>
            <p:ph type="body" sz="quarter" idx="1"/>
          </p:nvPr>
        </p:nvSpPr>
        <p:spPr>
          <a:prstGeom prst="rect">
            <a:avLst/>
          </a:prstGeom>
        </p:spPr>
        <p:txBody>
          <a:bodyPr/>
          <a:lstStyle>
            <a:lvl1pPr>
              <a:defRPr sz="1600">
                <a:latin typeface="Source Sans Pro"/>
                <a:ea typeface="Source Sans Pro"/>
                <a:cs typeface="Source Sans Pro"/>
                <a:sym typeface="Source Sans Pro"/>
              </a:defRPr>
            </a:lvl1pPr>
          </a:lstStyle>
          <a:p>
            <a:pPr/>
            <a:r>
              <a:t>* You can describe the scientific process in many ways, but they each tend to boil down to something like this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marL="725714" indent="-408214">
              <a:buSzPct val="171000"/>
              <a:buChar char="*"/>
              <a:defRPr sz="1600">
                <a:latin typeface="Source Sans Pro"/>
                <a:ea typeface="Source Sans Pro"/>
                <a:cs typeface="Source Sans Pro"/>
                <a:sym typeface="Source Sans Pro"/>
              </a:defRPr>
            </a:pPr>
            <a:r>
              <a:t>but when you work with data, each of these steps requires some behind the scenes work with a computer (in green).</a:t>
            </a:r>
          </a:p>
          <a:p>
            <a:pPr marL="725714" indent="-408214">
              <a:buSzPct val="171000"/>
              <a:buChar char="*"/>
              <a:defRPr sz="1600">
                <a:latin typeface="Source Sans Pro"/>
                <a:ea typeface="Source Sans Pro"/>
                <a:cs typeface="Source Sans Pro"/>
                <a:sym typeface="Source Sans Pro"/>
              </a:defRPr>
            </a:pPr>
            <a:r>
              <a:t>Today and tomorrow we will learn how to do these steps with the R programming language. </a:t>
            </a:r>
          </a:p>
          <a:p>
            <a:pPr marL="725714" indent="-408214">
              <a:buSzPct val="171000"/>
              <a:buChar char="*"/>
              <a:defRPr sz="1600">
                <a:latin typeface="Source Sans Pro"/>
                <a:ea typeface="Source Sans Pro"/>
                <a:cs typeface="Source Sans Pro"/>
                <a:sym typeface="Source Sans Pro"/>
              </a:defRPr>
            </a:pPr>
            <a:r>
              <a:t>There are some real advantages to using R, to see why take a look at what happens when you use a computer…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marL="725714" indent="-408214">
              <a:buSzPct val="171000"/>
              <a:buChar char="*"/>
              <a:defRPr sz="1600">
                <a:latin typeface="Source Sans Pro"/>
                <a:ea typeface="Source Sans Pro"/>
                <a:cs typeface="Source Sans Pro"/>
                <a:sym typeface="Source Sans Pro"/>
              </a:defRPr>
            </a:pPr>
            <a:r>
              <a:t>When you use a computer you face a challenge: although you think in terms of human language, the computer must run instructions written in machine language. Crossing this gap is difficult to do.</a:t>
            </a:r>
          </a:p>
          <a:p>
            <a:pPr marL="725714" indent="-408214">
              <a:buSzPct val="171000"/>
              <a:buChar char="*"/>
              <a:defRPr sz="1600">
                <a:latin typeface="Source Sans Pro"/>
                <a:ea typeface="Source Sans Pro"/>
                <a:cs typeface="Source Sans Pro"/>
                <a:sym typeface="Source Sans Pro"/>
              </a:defRPr>
            </a:pPr>
            <a:r>
              <a:t>Programming languages make this easier to do. As long as you can express yourself in a language like C++, the language takes care of the rest, which narrows the gap.</a:t>
            </a:r>
          </a:p>
          <a:p>
            <a:pPr marL="725714" indent="-408214">
              <a:buSzPct val="171000"/>
              <a:buChar char="*"/>
              <a:defRPr sz="1600">
                <a:latin typeface="Source Sans Pro"/>
                <a:ea typeface="Source Sans Pro"/>
                <a:cs typeface="Source Sans Pro"/>
                <a:sym typeface="Source Sans Pro"/>
              </a:defRPr>
            </a:pPr>
            <a:r>
              <a:t>But most languages are designed to work efficiently with the computer, not the human, which makes them hard to use. For example, when you translate your thoughts to C++, you need to keep track of computational concerns like declaring variables and incrementing loops.</a:t>
            </a:r>
          </a:p>
          <a:p>
            <a:pPr marL="725714" indent="-408214">
              <a:buSzPct val="171000"/>
              <a:buChar char="*"/>
              <a:defRPr sz="1600">
                <a:latin typeface="Source Sans Pro"/>
                <a:ea typeface="Source Sans Pro"/>
                <a:cs typeface="Source Sans Pro"/>
                <a:sym typeface="Source Sans Pro"/>
              </a:defRPr>
            </a:pPr>
            <a:r>
              <a:t>In contrast, R was designed to work efficiently with humans (no lie). It is noticeably easier to use and easier to learn than most languages. If you place R on the diagram it would look like this. Or more accurately like this…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5" name="Shape 235"/>
          <p:cNvSpPr/>
          <p:nvPr>
            <p:ph type="sldImg"/>
          </p:nvPr>
        </p:nvSpPr>
        <p:spPr>
          <a:prstGeom prst="rect">
            <a:avLst/>
          </a:prstGeom>
        </p:spPr>
        <p:txBody>
          <a:bodyPr/>
          <a:lstStyle/>
          <a:p>
            <a:pPr/>
          </a:p>
        </p:txBody>
      </p:sp>
      <p:sp>
        <p:nvSpPr>
          <p:cNvPr id="236" name="Shape 236"/>
          <p:cNvSpPr/>
          <p:nvPr>
            <p:ph type="body" sz="quarter" idx="1"/>
          </p:nvPr>
        </p:nvSpPr>
        <p:spPr>
          <a:prstGeom prst="rect">
            <a:avLst/>
          </a:prstGeom>
        </p:spPr>
        <p:txBody>
          <a:bodyPr/>
          <a:lstStyle/>
          <a:p>
            <a:pPr marL="725714" indent="-408214">
              <a:buSzPct val="171000"/>
              <a:buChar char="*"/>
              <a:defRPr sz="1600">
                <a:latin typeface="Source Sans Pro"/>
                <a:ea typeface="Source Sans Pro"/>
                <a:cs typeface="Source Sans Pro"/>
                <a:sym typeface="Source Sans Pro"/>
              </a:defRPr>
            </a:pPr>
            <a:r>
              <a:t>…because as a general rule R functions call another language under the hood. This could be C++, FORTRAN, JavaScript and many other languages and types of software, like databases and distributed machine learning systems. </a:t>
            </a:r>
          </a:p>
          <a:p>
            <a:pPr marL="725714" indent="-408214">
              <a:buSzPct val="171000"/>
              <a:buChar char="*"/>
              <a:defRPr sz="1600">
                <a:latin typeface="Source Sans Pro"/>
                <a:ea typeface="Source Sans Pro"/>
                <a:cs typeface="Source Sans Pro"/>
                <a:sym typeface="Source Sans Pro"/>
              </a:defRPr>
            </a:pPr>
            <a:r>
              <a:t>Different functions can use different software, which means that well written R functions will use the best technology for the task at hand (and be nearly as fast as the underlying code by itself).</a:t>
            </a:r>
          </a:p>
          <a:p>
            <a:pPr marL="725714" indent="-408214">
              <a:buSzPct val="171000"/>
              <a:buChar char="*"/>
              <a:defRPr sz="1600">
                <a:latin typeface="Source Sans Pro"/>
                <a:ea typeface="Source Sans Pro"/>
                <a:cs typeface="Source Sans Pro"/>
                <a:sym typeface="Source Sans Pro"/>
              </a:defRPr>
            </a:pPr>
            <a:r>
              <a:t>So in other words, you can think of R as a human friendly interface to a universe of high powered tools.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5" name="Shape 275"/>
          <p:cNvSpPr/>
          <p:nvPr>
            <p:ph type="sldImg"/>
          </p:nvPr>
        </p:nvSpPr>
        <p:spPr>
          <a:prstGeom prst="rect">
            <a:avLst/>
          </a:prstGeom>
        </p:spPr>
        <p:txBody>
          <a:bodyPr/>
          <a:lstStyle/>
          <a:p>
            <a:pPr/>
          </a:p>
        </p:txBody>
      </p:sp>
      <p:sp>
        <p:nvSpPr>
          <p:cNvPr id="276" name="Shape 276"/>
          <p:cNvSpPr/>
          <p:nvPr>
            <p:ph type="body" sz="quarter" idx="1"/>
          </p:nvPr>
        </p:nvSpPr>
        <p:spPr>
          <a:prstGeom prst="rect">
            <a:avLst/>
          </a:prstGeom>
        </p:spPr>
        <p:txBody>
          <a:bodyPr/>
          <a:lstStyle/>
          <a:p>
            <a:pPr marL="725714" indent="-408214">
              <a:buSzPct val="171000"/>
              <a:buChar char="*"/>
              <a:defRPr sz="1600">
                <a:latin typeface="Source Sans Pro"/>
                <a:ea typeface="Source Sans Pro"/>
                <a:cs typeface="Source Sans Pro"/>
                <a:sym typeface="Source Sans Pro"/>
              </a:defRPr>
            </a:pPr>
            <a:r>
              <a:t>Moreover, over time, R code has evolved to become more and more human friendly. </a:t>
            </a:r>
          </a:p>
          <a:p>
            <a:pPr marL="725714" indent="-408214">
              <a:buSzPct val="171000"/>
              <a:buChar char="*"/>
              <a:defRPr sz="1600">
                <a:latin typeface="Source Sans Pro"/>
                <a:ea typeface="Source Sans Pro"/>
                <a:cs typeface="Source Sans Pro"/>
                <a:sym typeface="Source Sans Pro"/>
              </a:defRPr>
            </a:pPr>
            <a:r>
              <a:t>For example, R began with a function named for(), which closely resembles the for() function in C++ code</a:t>
            </a:r>
          </a:p>
          <a:p>
            <a:pPr marL="725714" indent="-408214">
              <a:buSzPct val="171000"/>
              <a:buChar char="*"/>
              <a:defRPr sz="1600">
                <a:latin typeface="Source Sans Pro"/>
                <a:ea typeface="Source Sans Pro"/>
                <a:cs typeface="Source Sans Pro"/>
                <a:sym typeface="Source Sans Pro"/>
              </a:defRPr>
            </a:pPr>
            <a:r>
              <a:t>Later R developers created the apply family of functions which do the same job in a more intuitive way</a:t>
            </a:r>
          </a:p>
          <a:p>
            <a:pPr marL="725714" indent="-408214">
              <a:buSzPct val="171000"/>
              <a:buChar char="*"/>
              <a:defRPr sz="1600">
                <a:latin typeface="Source Sans Pro"/>
                <a:ea typeface="Source Sans Pro"/>
                <a:cs typeface="Source Sans Pro"/>
                <a:sym typeface="Source Sans Pro"/>
              </a:defRPr>
            </a:pPr>
            <a:r>
              <a:t>Recently, Hadley Wickham and Lionel Henry created the map() family of functions which do the same job in a more intuitive way yet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2" name="Shape 292"/>
          <p:cNvSpPr/>
          <p:nvPr>
            <p:ph type="sldImg"/>
          </p:nvPr>
        </p:nvSpPr>
        <p:spPr>
          <a:prstGeom prst="rect">
            <a:avLst/>
          </a:prstGeom>
        </p:spPr>
        <p:txBody>
          <a:bodyPr/>
          <a:lstStyle/>
          <a:p>
            <a:pPr/>
          </a:p>
        </p:txBody>
      </p:sp>
      <p:sp>
        <p:nvSpPr>
          <p:cNvPr id="293" name="Shape 293"/>
          <p:cNvSpPr/>
          <p:nvPr>
            <p:ph type="body" sz="quarter" idx="1"/>
          </p:nvPr>
        </p:nvSpPr>
        <p:spPr>
          <a:prstGeom prst="rect">
            <a:avLst/>
          </a:prstGeom>
        </p:spPr>
        <p:txBody>
          <a:bodyPr/>
          <a:lstStyle/>
          <a:p>
            <a:pPr marL="725714" indent="-408214">
              <a:buSzPct val="171000"/>
              <a:buChar char="*"/>
              <a:defRPr sz="1600">
                <a:latin typeface="Source Sans Pro"/>
                <a:ea typeface="Source Sans Pro"/>
                <a:cs typeface="Source Sans Pro"/>
                <a:sym typeface="Source Sans Pro"/>
              </a:defRPr>
            </a:pPr>
            <a:r>
              <a:t>…and this process has occurred in other parts of R.</a:t>
            </a:r>
          </a:p>
          <a:p>
            <a:pPr marL="725714" indent="-408214">
              <a:buSzPct val="171000"/>
              <a:buChar char="*"/>
              <a:defRPr sz="1600">
                <a:latin typeface="Source Sans Pro"/>
                <a:ea typeface="Source Sans Pro"/>
                <a:cs typeface="Source Sans Pro"/>
                <a:sym typeface="Source Sans Pro"/>
              </a:defRPr>
            </a:pPr>
            <a:r>
              <a:t>Which means you can think of R in the same way biologists think of the human brain. You r brain is composed of multiple parts that work together but evolved at different stages of evolutionary history. First came the reptilian brain that controls basic functions and the fight or flight response it is very good at what it does, but not very subtle. Later we evolved the limbic system. And finally the neocortex, which we use for planning, abstract thought and other sophisticated tasks.</a:t>
            </a:r>
          </a:p>
          <a:p>
            <a:pPr marL="725714" indent="-408214">
              <a:buSzPct val="171000"/>
              <a:buChar char="*"/>
              <a:defRPr sz="1600">
                <a:latin typeface="Source Sans Pro"/>
                <a:ea typeface="Source Sans Pro"/>
                <a:cs typeface="Source Sans Pro"/>
                <a:sym typeface="Source Sans Pro"/>
              </a:defRPr>
            </a:pPr>
            <a:r>
              <a:t>R is like this. It still contains for() and other brute force functions that are great at what they do, but maybe not very easy to work with. Alongside of these functions R contains more recent parts that do sophisticated tasks and encode the current best practices of computer science and data science.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0" name="Shape 310"/>
          <p:cNvSpPr/>
          <p:nvPr>
            <p:ph type="sldImg"/>
          </p:nvPr>
        </p:nvSpPr>
        <p:spPr>
          <a:prstGeom prst="rect">
            <a:avLst/>
          </a:prstGeom>
        </p:spPr>
        <p:txBody>
          <a:bodyPr/>
          <a:lstStyle/>
          <a:p>
            <a:pPr/>
          </a:p>
        </p:txBody>
      </p:sp>
      <p:sp>
        <p:nvSpPr>
          <p:cNvPr id="311" name="Shape 311"/>
          <p:cNvSpPr/>
          <p:nvPr>
            <p:ph type="body" sz="quarter" idx="1"/>
          </p:nvPr>
        </p:nvSpPr>
        <p:spPr>
          <a:prstGeom prst="rect">
            <a:avLst/>
          </a:prstGeom>
        </p:spPr>
        <p:txBody>
          <a:bodyPr/>
          <a:lstStyle/>
          <a:p>
            <a:pPr marL="725714" indent="-408214">
              <a:buSzPct val="171000"/>
              <a:buChar char="*"/>
              <a:defRPr sz="1600">
                <a:latin typeface="Source Sans Pro"/>
                <a:ea typeface="Source Sans Pro"/>
                <a:cs typeface="Source Sans Pro"/>
                <a:sym typeface="Source Sans Pro"/>
              </a:defRPr>
            </a:pPr>
            <a:r>
              <a:t>were going to focus on one of these parts of R today, known as the tidyverse. </a:t>
            </a:r>
          </a:p>
          <a:p>
            <a:pPr marL="725714" indent="-408214">
              <a:buSzPct val="171000"/>
              <a:buChar char="*"/>
              <a:defRPr sz="1600">
                <a:latin typeface="Source Sans Pro"/>
                <a:ea typeface="Source Sans Pro"/>
                <a:cs typeface="Source Sans Pro"/>
                <a:sym typeface="Source Sans Pro"/>
              </a:defRPr>
            </a:pPr>
            <a:r>
              <a:t>It is one of the most recent parts of R to evolve, and in my opinion one of the most sophisticated and easiest to use.</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p:bg>
      <p:bgPr>
        <a:solidFill>
          <a:srgbClr val="FFFFFF"/>
        </a:solidFill>
      </p:bgPr>
    </p:bg>
    <p:spTree>
      <p:nvGrpSpPr>
        <p:cNvPr id="1" name=""/>
        <p:cNvGrpSpPr/>
        <p:nvPr/>
      </p:nvGrpSpPr>
      <p:grpSpPr>
        <a:xfrm>
          <a:off x="0" y="0"/>
          <a:ext cx="0" cy="0"/>
          <a:chOff x="0" y="0"/>
          <a:chExt cx="0" cy="0"/>
        </a:xfrm>
      </p:grpSpPr>
      <p:sp>
        <p:nvSpPr>
          <p:cNvPr id="12" name="Garrett Grolemund…"/>
          <p:cNvSpPr txBox="1"/>
          <p:nvPr/>
        </p:nvSpPr>
        <p:spPr>
          <a:xfrm>
            <a:off x="9440582" y="10819154"/>
            <a:ext cx="5484344" cy="23399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sz="5200">
                <a:latin typeface="Source Sans Pro"/>
                <a:ea typeface="Source Sans Pro"/>
                <a:cs typeface="Source Sans Pro"/>
                <a:sym typeface="Source Sans Pro"/>
              </a:defRPr>
            </a:pPr>
            <a:r>
              <a:t>Garrett Grolemund</a:t>
            </a:r>
          </a:p>
          <a:p>
            <a:pPr>
              <a:defRPr sz="2800">
                <a:latin typeface="Source Sans Pro"/>
                <a:ea typeface="Source Sans Pro"/>
                <a:cs typeface="Source Sans Pro"/>
                <a:sym typeface="Source Sans Pro"/>
              </a:defRPr>
            </a:pPr>
            <a:r>
              <a:t>Data Scientist, Educator</a:t>
            </a:r>
          </a:p>
          <a:p>
            <a:pPr>
              <a:defRPr sz="2800">
                <a:latin typeface="Source Sans Pro"/>
                <a:ea typeface="Source Sans Pro"/>
                <a:cs typeface="Source Sans Pro"/>
                <a:sym typeface="Source Sans Pro"/>
              </a:defRPr>
            </a:pPr>
            <a:r>
              <a:t>January 2017</a:t>
            </a:r>
          </a:p>
          <a:p>
            <a:pPr>
              <a:defRPr sz="2800">
                <a:latin typeface="Source Sans Pro"/>
                <a:ea typeface="Source Sans Pro"/>
                <a:cs typeface="Source Sans Pro"/>
                <a:sym typeface="Source Sans Pro"/>
              </a:defRPr>
            </a:pPr>
            <a:r>
              <a:t>RStudio</a:t>
            </a:r>
          </a:p>
        </p:txBody>
      </p:sp>
      <p:sp>
        <p:nvSpPr>
          <p:cNvPr id="13" name="Master the Tidyverse"/>
          <p:cNvSpPr txBox="1"/>
          <p:nvPr/>
        </p:nvSpPr>
        <p:spPr>
          <a:xfrm>
            <a:off x="777634" y="1039470"/>
            <a:ext cx="22828730" cy="446341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nSpc>
                <a:spcPct val="80000"/>
              </a:lnSpc>
              <a:defRPr sz="15000">
                <a:latin typeface="Source Sans Pro ExtraLight"/>
                <a:ea typeface="Source Sans Pro ExtraLight"/>
                <a:cs typeface="Source Sans Pro ExtraLight"/>
                <a:sym typeface="Source Sans Pro ExtraLight"/>
              </a:defRPr>
            </a:lvl1pPr>
          </a:lstStyle>
          <a:p>
            <a:pPr>
              <a:defRPr b="1">
                <a:latin typeface="Source Sans Pro"/>
                <a:ea typeface="Source Sans Pro"/>
                <a:cs typeface="Source Sans Pro"/>
                <a:sym typeface="Source Sans Pro"/>
              </a:defRPr>
            </a:pPr>
            <a:r>
              <a:rPr b="0">
                <a:latin typeface="Source Sans Pro ExtraLight"/>
                <a:ea typeface="Source Sans Pro ExtraLight"/>
                <a:cs typeface="Source Sans Pro ExtraLight"/>
                <a:sym typeface="Source Sans Pro ExtraLight"/>
              </a:rPr>
              <a:t>Master the Tidyverse</a:t>
            </a:r>
          </a:p>
        </p:txBody>
      </p:sp>
      <p:pic>
        <p:nvPicPr>
          <p:cNvPr id="14" name="Image" descr="Image"/>
          <p:cNvPicPr>
            <a:picLocks noChangeAspect="1"/>
          </p:cNvPicPr>
          <p:nvPr/>
        </p:nvPicPr>
        <p:blipFill>
          <a:blip r:embed="rId2">
            <a:extLst/>
          </a:blip>
          <a:srcRect l="4726" t="5029" r="4075" b="5848"/>
          <a:stretch>
            <a:fillRect/>
          </a:stretch>
        </p:blipFill>
        <p:spPr>
          <a:xfrm>
            <a:off x="7953374" y="3648680"/>
            <a:ext cx="8477159" cy="6903525"/>
          </a:xfrm>
          <a:prstGeom prst="rect">
            <a:avLst/>
          </a:prstGeom>
          <a:ln w="12700">
            <a:miter lim="400000"/>
          </a:ln>
        </p:spPr>
      </p:pic>
      <p:sp>
        <p:nvSpPr>
          <p:cNvPr id="15" name="Slide Number"/>
          <p:cNvSpPr txBox="1"/>
          <p:nvPr>
            <p:ph type="sldNum" sz="quarter" idx="2"/>
          </p:nvPr>
        </p:nvSpPr>
        <p:spPr>
          <a:xfrm>
            <a:off x="11952882" y="13019484"/>
            <a:ext cx="460376" cy="498476"/>
          </a:xfrm>
          <a:prstGeom prst="rect">
            <a:avLst/>
          </a:prstGeom>
        </p:spPr>
        <p:txBody>
          <a:bodyPr lIns="71437" tIns="71437" rIns="71437" bIns="71437"/>
          <a:lstStyle>
            <a:lvl1pPr defTabSz="584200">
              <a:defRPr>
                <a:solidFill>
                  <a:srgbClr val="000000"/>
                </a:solidFill>
                <a:latin typeface="Gill Sans"/>
                <a:ea typeface="Gill Sans"/>
                <a:cs typeface="Gill Sans"/>
                <a:sym typeface="Gill San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Transition Slide">
    <p:bg>
      <p:bgPr>
        <a:gradFill flip="none" rotWithShape="1">
          <a:gsLst>
            <a:gs pos="0">
              <a:srgbClr val="4287C7"/>
            </a:gs>
            <a:gs pos="81366">
              <a:srgbClr val="4D7090"/>
            </a:gs>
            <a:gs pos="100000">
              <a:srgbClr val="585858"/>
            </a:gs>
          </a:gsLst>
          <a:path path="circle">
            <a:fillToRect l="50000" t="50000" r="50000" b="50000"/>
          </a:path>
        </a:gradFill>
      </p:bgPr>
    </p:bg>
    <p:spTree>
      <p:nvGrpSpPr>
        <p:cNvPr id="1" name=""/>
        <p:cNvGrpSpPr/>
        <p:nvPr/>
      </p:nvGrpSpPr>
      <p:grpSpPr>
        <a:xfrm>
          <a:off x="0" y="0"/>
          <a:ext cx="0" cy="0"/>
          <a:chOff x="0" y="0"/>
          <a:chExt cx="0" cy="0"/>
        </a:xfrm>
      </p:grpSpPr>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9" name="Title Text"/>
          <p:cNvSpPr txBox="1"/>
          <p:nvPr>
            <p:ph type="title"/>
          </p:nvPr>
        </p:nvSpPr>
        <p:spPr>
          <a:xfrm>
            <a:off x="831199" y="5735599"/>
            <a:ext cx="22721602" cy="2244801"/>
          </a:xfrm>
          <a:prstGeom prst="rect">
            <a:avLst/>
          </a:prstGeom>
        </p:spPr>
        <p:txBody>
          <a:bodyPr lIns="243799" tIns="243799" rIns="243799" bIns="243799"/>
          <a:lstStyle>
            <a:lvl1pPr algn="ctr" defTabSz="2438400">
              <a:defRPr cap="none" sz="9600">
                <a:solidFill>
                  <a:srgbClr val="F3F3F3"/>
                </a:solidFill>
                <a:latin typeface="Source Sans Pro"/>
                <a:ea typeface="Source Sans Pro"/>
                <a:cs typeface="Source Sans Pro"/>
                <a:sym typeface="Source Sans Pro"/>
              </a:defRPr>
            </a:lvl1pPr>
          </a:lstStyle>
          <a:p>
            <a:pPr/>
            <a:r>
              <a:t>Title Text</a:t>
            </a:r>
          </a:p>
        </p:txBody>
      </p:sp>
      <p:sp>
        <p:nvSpPr>
          <p:cNvPr id="30" name="Slide Number"/>
          <p:cNvSpPr txBox="1"/>
          <p:nvPr>
            <p:ph type="sldNum" sz="quarter" idx="2"/>
          </p:nvPr>
        </p:nvSpPr>
        <p:spPr>
          <a:xfrm>
            <a:off x="23188836" y="12524794"/>
            <a:ext cx="867584" cy="870498"/>
          </a:xfrm>
          <a:prstGeom prst="rect">
            <a:avLst/>
          </a:prstGeom>
        </p:spPr>
        <p:txBody>
          <a:bodyPr lIns="243799" tIns="243799" rIns="243799" bIns="243799" anchor="ctr"/>
          <a:lstStyle>
            <a:lvl1pPr algn="r" defTabSz="2438400">
              <a:defRPr sz="2600">
                <a:solidFill>
                  <a:srgbClr val="ADADAD"/>
                </a:solidFill>
                <a:latin typeface="Arial"/>
                <a:ea typeface="Arial"/>
                <a:cs typeface="Arial"/>
                <a:sym typeface="Aria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4" name="–Johnny Appleseed"/>
          <p:cNvSpPr/>
          <p:nvPr>
            <p:ph type="body" sz="quarter" idx="13"/>
          </p:nvPr>
        </p:nvSpPr>
        <p:spPr>
          <a:xfrm>
            <a:off x="2387600" y="8001000"/>
            <a:ext cx="19621500" cy="863600"/>
          </a:xfrm>
          <a:prstGeom prst="rect">
            <a:avLst/>
          </a:prstGeom>
        </p:spPr>
        <p:txBody>
          <a:bodyPr anchor="t">
            <a:spAutoFit/>
          </a:bodyPr>
          <a:lstStyle>
            <a:lvl1pPr marL="0" indent="0" algn="ctr">
              <a:spcBef>
                <a:spcPts val="0"/>
              </a:spcBef>
              <a:buSzTx/>
              <a:buNone/>
              <a:defRPr sz="4800">
                <a:solidFill>
                  <a:srgbClr val="535353"/>
                </a:solidFill>
                <a:latin typeface="Source Sans Pro"/>
                <a:ea typeface="Source Sans Pro"/>
                <a:cs typeface="Source Sans Pro"/>
                <a:sym typeface="Source Sans Pro"/>
              </a:defRPr>
            </a:lvl1pPr>
          </a:lstStyle>
          <a:p>
            <a:pPr/>
            <a:r>
              <a:t>–Johnny Appleseed</a:t>
            </a:r>
          </a:p>
        </p:txBody>
      </p:sp>
      <p:sp>
        <p:nvSpPr>
          <p:cNvPr id="45" name="“Type a quote here.”"/>
          <p:cNvSpPr/>
          <p:nvPr>
            <p:ph type="body" sz="quarter" idx="14"/>
          </p:nvPr>
        </p:nvSpPr>
        <p:spPr>
          <a:xfrm>
            <a:off x="2374900" y="5384800"/>
            <a:ext cx="19621500" cy="1866901"/>
          </a:xfrm>
          <a:prstGeom prst="rect">
            <a:avLst/>
          </a:prstGeom>
        </p:spPr>
        <p:txBody>
          <a:bodyPr>
            <a:spAutoFit/>
          </a:bodyPr>
          <a:lstStyle>
            <a:lvl1pPr marL="0" indent="0" algn="ctr">
              <a:spcBef>
                <a:spcPts val="0"/>
              </a:spcBef>
              <a:buSzTx/>
              <a:buNone/>
              <a:defRPr i="1" sz="11100">
                <a:solidFill>
                  <a:srgbClr val="005493">
                    <a:alpha val="75000"/>
                  </a:srgbClr>
                </a:solidFill>
                <a:latin typeface="Source Sans Pro ExtraLight"/>
                <a:ea typeface="Source Sans Pro ExtraLight"/>
                <a:cs typeface="Source Sans Pro ExtraLight"/>
                <a:sym typeface="Source Sans Pro ExtraLight"/>
              </a:defRPr>
            </a:lvl1pPr>
          </a:lstStyle>
          <a:p>
            <a:pPr/>
            <a:r>
              <a:t>“Type a quote here.”</a:t>
            </a:r>
          </a:p>
        </p:txBody>
      </p:sp>
      <p:sp>
        <p:nvSpPr>
          <p:cNvPr id="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showMasterPhAnim="1">
  <p:cSld name="Blank">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3" name="Slide Number"/>
          <p:cNvSpPr txBox="1"/>
          <p:nvPr>
            <p:ph type="sldNum" sz="quarter" idx="2"/>
          </p:nvPr>
        </p:nvSpPr>
        <p:spPr>
          <a:xfrm>
            <a:off x="23217091" y="12543428"/>
            <a:ext cx="839331" cy="833230"/>
          </a:xfrm>
          <a:prstGeom prst="rect">
            <a:avLst/>
          </a:prstGeom>
        </p:spPr>
        <p:txBody>
          <a:bodyPr lIns="243799" tIns="243799" rIns="243799" bIns="243799" anchor="ctr"/>
          <a:lstStyle>
            <a:lvl1pPr algn="r" defTabSz="2438400">
              <a:defRPr>
                <a:solidFill>
                  <a:srgbClr val="ADADAD"/>
                </a:solidFill>
                <a:latin typeface="Arial"/>
                <a:ea typeface="Arial"/>
                <a:cs typeface="Arial"/>
                <a:sym typeface="Aria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ext">
    <p:bg>
      <p:bgPr>
        <a:solidFill>
          <a:srgbClr val="FFFFFF"/>
        </a:solidFill>
      </p:bgPr>
    </p:bg>
    <p:spTree>
      <p:nvGrpSpPr>
        <p:cNvPr id="1" name=""/>
        <p:cNvGrpSpPr/>
        <p:nvPr/>
      </p:nvGrpSpPr>
      <p:grpSpPr>
        <a:xfrm>
          <a:off x="0" y="0"/>
          <a:ext cx="0" cy="0"/>
          <a:chOff x="0" y="0"/>
          <a:chExt cx="0" cy="0"/>
        </a:xfrm>
      </p:grpSpPr>
      <p:sp>
        <p:nvSpPr>
          <p:cNvPr id="60" name="Title Text"/>
          <p:cNvSpPr txBox="1"/>
          <p:nvPr>
            <p:ph type="title"/>
          </p:nvPr>
        </p:nvSpPr>
        <p:spPr>
          <a:xfrm>
            <a:off x="4833937" y="357187"/>
            <a:ext cx="14716126" cy="3429001"/>
          </a:xfrm>
          <a:prstGeom prst="rect">
            <a:avLst/>
          </a:prstGeom>
        </p:spPr>
        <p:txBody>
          <a:bodyPr lIns="71437" tIns="71437" rIns="71437" bIns="71437"/>
          <a:lstStyle>
            <a:lvl1pPr algn="ctr" defTabSz="584200">
              <a:defRPr cap="none" sz="11800">
                <a:solidFill>
                  <a:srgbClr val="000000"/>
                </a:solidFill>
                <a:latin typeface="+mn-lt"/>
                <a:ea typeface="+mn-ea"/>
                <a:cs typeface="+mn-cs"/>
                <a:sym typeface="Helvetica Neue"/>
              </a:defRPr>
            </a:lvl1pPr>
          </a:lstStyle>
          <a:p>
            <a:pPr/>
            <a:r>
              <a:t>Title Text</a:t>
            </a:r>
          </a:p>
        </p:txBody>
      </p:sp>
      <p:sp>
        <p:nvSpPr>
          <p:cNvPr id="61" name="Body Level One…"/>
          <p:cNvSpPr txBox="1"/>
          <p:nvPr>
            <p:ph type="body" sz="half" idx="1"/>
          </p:nvPr>
        </p:nvSpPr>
        <p:spPr>
          <a:xfrm>
            <a:off x="5526664" y="4505027"/>
            <a:ext cx="14716126" cy="8036720"/>
          </a:xfrm>
          <a:prstGeom prst="rect">
            <a:avLst/>
          </a:prstGeom>
        </p:spPr>
        <p:txBody>
          <a:bodyPr lIns="71437" tIns="71437" rIns="71437" bIns="71437"/>
          <a:lstStyle>
            <a:lvl1pPr marL="0" indent="317500" defTabSz="584200">
              <a:spcBef>
                <a:spcPts val="2400"/>
              </a:spcBef>
              <a:buSzTx/>
              <a:buNone/>
              <a:defRPr sz="5800">
                <a:solidFill>
                  <a:srgbClr val="000000"/>
                </a:solidFill>
                <a:latin typeface="+mn-lt"/>
                <a:ea typeface="+mn-ea"/>
                <a:cs typeface="+mn-cs"/>
                <a:sym typeface="Helvetica Neue"/>
              </a:defRPr>
            </a:lvl1pPr>
            <a:lvl2pPr marL="0" indent="762000" defTabSz="584200">
              <a:spcBef>
                <a:spcPts val="2400"/>
              </a:spcBef>
              <a:buSzTx/>
              <a:buNone/>
              <a:defRPr sz="5800">
                <a:solidFill>
                  <a:srgbClr val="000000"/>
                </a:solidFill>
                <a:latin typeface="+mn-lt"/>
                <a:ea typeface="+mn-ea"/>
                <a:cs typeface="+mn-cs"/>
                <a:sym typeface="Helvetica Neue"/>
              </a:defRPr>
            </a:lvl2pPr>
            <a:lvl3pPr marL="0" indent="1206500" defTabSz="584200">
              <a:spcBef>
                <a:spcPts val="2400"/>
              </a:spcBef>
              <a:buSzTx/>
              <a:buNone/>
              <a:defRPr sz="5800">
                <a:solidFill>
                  <a:srgbClr val="000000"/>
                </a:solidFill>
                <a:latin typeface="+mn-lt"/>
                <a:ea typeface="+mn-ea"/>
                <a:cs typeface="+mn-cs"/>
                <a:sym typeface="Helvetica Neue"/>
              </a:defRPr>
            </a:lvl3pPr>
            <a:lvl4pPr marL="0" indent="1651000" defTabSz="584200">
              <a:spcBef>
                <a:spcPts val="2400"/>
              </a:spcBef>
              <a:buSzTx/>
              <a:buNone/>
              <a:defRPr sz="5800">
                <a:solidFill>
                  <a:srgbClr val="000000"/>
                </a:solidFill>
                <a:latin typeface="+mn-lt"/>
                <a:ea typeface="+mn-ea"/>
                <a:cs typeface="+mn-cs"/>
                <a:sym typeface="Helvetica Neue"/>
              </a:defRPr>
            </a:lvl4pPr>
            <a:lvl5pPr marL="0" indent="2095500" defTabSz="584200">
              <a:spcBef>
                <a:spcPts val="2400"/>
              </a:spcBef>
              <a:buSzTx/>
              <a:buNone/>
              <a:defRPr sz="5800">
                <a:solidFill>
                  <a:srgbClr val="000000"/>
                </a:solidFill>
                <a:latin typeface="+mn-lt"/>
                <a:ea typeface="+mn-ea"/>
                <a:cs typeface="+mn-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62" name="Slide Number"/>
          <p:cNvSpPr txBox="1"/>
          <p:nvPr>
            <p:ph type="sldNum" sz="quarter" idx="2"/>
          </p:nvPr>
        </p:nvSpPr>
        <p:spPr>
          <a:xfrm>
            <a:off x="11952882" y="13019484"/>
            <a:ext cx="460376" cy="498476"/>
          </a:xfrm>
          <a:prstGeom prst="rect">
            <a:avLst/>
          </a:prstGeom>
        </p:spPr>
        <p:txBody>
          <a:bodyPr lIns="71437" tIns="71437" rIns="71437" bIns="71437"/>
          <a:lstStyle>
            <a:lvl1pPr defTabSz="584200">
              <a:defRPr>
                <a:solidFill>
                  <a:srgbClr val="FFFFFF"/>
                </a:solidFill>
                <a:latin typeface="Gill Sans"/>
                <a:ea typeface="Gill Sans"/>
                <a:cs typeface="Gill Sans"/>
                <a:sym typeface="Gill San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Text">
    <p:bg>
      <p:bgPr>
        <a:solidFill>
          <a:srgbClr val="FFFFFF"/>
        </a:solidFill>
      </p:bgPr>
    </p:bg>
    <p:spTree>
      <p:nvGrpSpPr>
        <p:cNvPr id="1" name=""/>
        <p:cNvGrpSpPr/>
        <p:nvPr/>
      </p:nvGrpSpPr>
      <p:grpSpPr>
        <a:xfrm>
          <a:off x="0" y="0"/>
          <a:ext cx="0" cy="0"/>
          <a:chOff x="0" y="0"/>
          <a:chExt cx="0" cy="0"/>
        </a:xfrm>
      </p:grpSpPr>
      <p:sp>
        <p:nvSpPr>
          <p:cNvPr id="69" name="Title Text"/>
          <p:cNvSpPr txBox="1"/>
          <p:nvPr>
            <p:ph type="title"/>
          </p:nvPr>
        </p:nvSpPr>
        <p:spPr>
          <a:xfrm>
            <a:off x="4833937" y="357187"/>
            <a:ext cx="14716126" cy="3429001"/>
          </a:xfrm>
          <a:prstGeom prst="rect">
            <a:avLst/>
          </a:prstGeom>
        </p:spPr>
        <p:txBody>
          <a:bodyPr lIns="71437" tIns="71437" rIns="71437" bIns="71437"/>
          <a:lstStyle>
            <a:lvl1pPr algn="ctr" defTabSz="584200">
              <a:defRPr cap="none" sz="11800">
                <a:solidFill>
                  <a:srgbClr val="000000"/>
                </a:solidFill>
                <a:latin typeface="+mn-lt"/>
                <a:ea typeface="+mn-ea"/>
                <a:cs typeface="+mn-cs"/>
                <a:sym typeface="Helvetica Neue"/>
              </a:defRPr>
            </a:lvl1pPr>
          </a:lstStyle>
          <a:p>
            <a:pPr/>
            <a:r>
              <a:t>Title Text</a:t>
            </a:r>
          </a:p>
        </p:txBody>
      </p:sp>
      <p:sp>
        <p:nvSpPr>
          <p:cNvPr id="70" name="Body Level One…"/>
          <p:cNvSpPr txBox="1"/>
          <p:nvPr>
            <p:ph type="body" sz="half" idx="1"/>
          </p:nvPr>
        </p:nvSpPr>
        <p:spPr>
          <a:xfrm>
            <a:off x="5526664" y="4505027"/>
            <a:ext cx="14716126" cy="8036720"/>
          </a:xfrm>
          <a:prstGeom prst="rect">
            <a:avLst/>
          </a:prstGeom>
        </p:spPr>
        <p:txBody>
          <a:bodyPr lIns="71437" tIns="71437" rIns="71437" bIns="71437"/>
          <a:lstStyle>
            <a:lvl1pPr marL="0" indent="317500" defTabSz="584200">
              <a:spcBef>
                <a:spcPts val="2400"/>
              </a:spcBef>
              <a:buSzTx/>
              <a:buNone/>
              <a:defRPr sz="5800">
                <a:solidFill>
                  <a:srgbClr val="000000"/>
                </a:solidFill>
                <a:latin typeface="+mn-lt"/>
                <a:ea typeface="+mn-ea"/>
                <a:cs typeface="+mn-cs"/>
                <a:sym typeface="Helvetica Neue"/>
              </a:defRPr>
            </a:lvl1pPr>
            <a:lvl2pPr marL="0" indent="762000" defTabSz="584200">
              <a:spcBef>
                <a:spcPts val="2400"/>
              </a:spcBef>
              <a:buSzTx/>
              <a:buNone/>
              <a:defRPr sz="5800">
                <a:solidFill>
                  <a:srgbClr val="000000"/>
                </a:solidFill>
                <a:latin typeface="+mn-lt"/>
                <a:ea typeface="+mn-ea"/>
                <a:cs typeface="+mn-cs"/>
                <a:sym typeface="Helvetica Neue"/>
              </a:defRPr>
            </a:lvl2pPr>
            <a:lvl3pPr marL="0" indent="1206500" defTabSz="584200">
              <a:spcBef>
                <a:spcPts val="2400"/>
              </a:spcBef>
              <a:buSzTx/>
              <a:buNone/>
              <a:defRPr sz="5800">
                <a:solidFill>
                  <a:srgbClr val="000000"/>
                </a:solidFill>
                <a:latin typeface="+mn-lt"/>
                <a:ea typeface="+mn-ea"/>
                <a:cs typeface="+mn-cs"/>
                <a:sym typeface="Helvetica Neue"/>
              </a:defRPr>
            </a:lvl3pPr>
            <a:lvl4pPr marL="0" indent="1651000" defTabSz="584200">
              <a:spcBef>
                <a:spcPts val="2400"/>
              </a:spcBef>
              <a:buSzTx/>
              <a:buNone/>
              <a:defRPr sz="5800">
                <a:solidFill>
                  <a:srgbClr val="000000"/>
                </a:solidFill>
                <a:latin typeface="+mn-lt"/>
                <a:ea typeface="+mn-ea"/>
                <a:cs typeface="+mn-cs"/>
                <a:sym typeface="Helvetica Neue"/>
              </a:defRPr>
            </a:lvl4pPr>
            <a:lvl5pPr marL="0" indent="2095500" defTabSz="584200">
              <a:spcBef>
                <a:spcPts val="2400"/>
              </a:spcBef>
              <a:buSzTx/>
              <a:buNone/>
              <a:defRPr sz="5800">
                <a:solidFill>
                  <a:srgbClr val="000000"/>
                </a:solidFill>
                <a:latin typeface="+mn-lt"/>
                <a:ea typeface="+mn-ea"/>
                <a:cs typeface="+mn-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71" name="Slide Number"/>
          <p:cNvSpPr txBox="1"/>
          <p:nvPr>
            <p:ph type="sldNum" sz="quarter" idx="2"/>
          </p:nvPr>
        </p:nvSpPr>
        <p:spPr>
          <a:xfrm>
            <a:off x="11952882" y="13019484"/>
            <a:ext cx="460376" cy="498476"/>
          </a:xfrm>
          <a:prstGeom prst="rect">
            <a:avLst/>
          </a:prstGeom>
        </p:spPr>
        <p:txBody>
          <a:bodyPr lIns="71437" tIns="71437" rIns="71437" bIns="71437"/>
          <a:lstStyle>
            <a:lvl1pPr defTabSz="584200">
              <a:defRPr>
                <a:solidFill>
                  <a:srgbClr val="FFFFFF"/>
                </a:solidFill>
                <a:latin typeface="Gill Sans"/>
                <a:ea typeface="Gill Sans"/>
                <a:cs typeface="Gill Sans"/>
                <a:sym typeface="Gill San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Transition Slide">
    <p:bg>
      <p:bgPr>
        <a:gradFill flip="none" rotWithShape="1">
          <a:gsLst>
            <a:gs pos="0">
              <a:srgbClr val="4287C7"/>
            </a:gs>
            <a:gs pos="81366">
              <a:srgbClr val="4D7090"/>
            </a:gs>
            <a:gs pos="100000">
              <a:srgbClr val="585858"/>
            </a:gs>
          </a:gsLst>
          <a:path path="circle">
            <a:fillToRect l="50000" t="50000" r="50000" b="50000"/>
          </a:path>
        </a:gradFill>
      </p:bgPr>
    </p:bg>
    <p:spTree>
      <p:nvGrpSpPr>
        <p:cNvPr id="1" name=""/>
        <p:cNvGrpSpPr/>
        <p:nvPr/>
      </p:nvGrpSpPr>
      <p:grpSpPr>
        <a:xfrm>
          <a:off x="0" y="0"/>
          <a:ext cx="0" cy="0"/>
          <a:chOff x="0" y="0"/>
          <a:chExt cx="0" cy="0"/>
        </a:xfrm>
      </p:grpSpPr>
      <p:pic>
        <p:nvPicPr>
          <p:cNvPr id="78" name="image2.png" descr="image2.png"/>
          <p:cNvPicPr>
            <a:picLocks noChangeAspect="1"/>
          </p:cNvPicPr>
          <p:nvPr/>
        </p:nvPicPr>
        <p:blipFill>
          <a:blip r:embed="rId2">
            <a:alphaModFix amt="5000"/>
            <a:extLst/>
          </a:blip>
          <a:stretch>
            <a:fillRect/>
          </a:stretch>
        </p:blipFill>
        <p:spPr>
          <a:xfrm>
            <a:off x="17445533" y="7107732"/>
            <a:ext cx="7624268" cy="7624268"/>
          </a:xfrm>
          <a:prstGeom prst="rect">
            <a:avLst/>
          </a:prstGeom>
          <a:ln w="12700">
            <a:miter lim="400000"/>
          </a:ln>
        </p:spPr>
      </p:pic>
      <p:sp>
        <p:nvSpPr>
          <p:cNvPr id="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FFFFF"/>
            </a:gs>
            <a:gs pos="100000">
              <a:srgbClr val="A2BFDA"/>
            </a:gs>
            <a:gs pos="100000">
              <a:srgbClr val="447FB5"/>
            </a:gs>
          </a:gsLst>
          <a:path path="circle">
            <a:fillToRect l="50000" t="50000" r="50000" b="50000"/>
          </a:path>
        </a:gradFill>
      </p:bgPr>
    </p:bg>
    <p:spTree>
      <p:nvGrpSpPr>
        <p:cNvPr id="1" name=""/>
        <p:cNvGrpSpPr/>
        <p:nvPr/>
      </p:nvGrpSpPr>
      <p:grpSpPr>
        <a:xfrm>
          <a:off x="0" y="0"/>
          <a:ext cx="0" cy="0"/>
          <a:chOff x="0" y="0"/>
          <a:chExt cx="0" cy="0"/>
        </a:xfrm>
      </p:grpSpPr>
      <p:sp>
        <p:nvSpPr>
          <p:cNvPr id="2"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3" name="Title Text"/>
          <p:cNvSpPr txBox="1"/>
          <p:nvPr>
            <p:ph type="title"/>
          </p:nvPr>
        </p:nvSpPr>
        <p:spPr>
          <a:xfrm>
            <a:off x="673100" y="355600"/>
            <a:ext cx="23050500" cy="342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4" name="Body Level One…"/>
          <p:cNvSpPr txBox="1"/>
          <p:nvPr>
            <p:ph type="body" idx="1"/>
          </p:nvPr>
        </p:nvSpPr>
        <p:spPr>
          <a:xfrm>
            <a:off x="673100" y="3835400"/>
            <a:ext cx="23050500" cy="8864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1976099" y="13081000"/>
            <a:ext cx="419101" cy="457200"/>
          </a:xfrm>
          <a:prstGeom prst="rect">
            <a:avLst/>
          </a:prstGeom>
          <a:ln w="12700">
            <a:miter lim="400000"/>
          </a:ln>
        </p:spPr>
        <p:txBody>
          <a:bodyPr wrap="none" lIns="50800" tIns="50800" rIns="50800" bIns="50800">
            <a:spAutoFit/>
          </a:bodyPr>
          <a:lstStyle>
            <a:lvl1pPr defTabSz="825500">
              <a:defRPr sz="2400">
                <a:solidFill>
                  <a:srgbClr val="535353"/>
                </a:solidFill>
                <a:latin typeface="Gill Sans Light"/>
                <a:ea typeface="Gill Sans Light"/>
                <a:cs typeface="Gill Sans Light"/>
                <a:sym typeface="Gill Sans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transition xmlns:p14="http://schemas.microsoft.com/office/powerpoint/2010/main" spd="med" advClick="1"/>
  <p:txStyles>
    <p:titleStyle>
      <a:lvl1pPr marL="0" marR="0" indent="0" algn="l" defTabSz="825500" latinLnBrk="0">
        <a:lnSpc>
          <a:spcPct val="100000"/>
        </a:lnSpc>
        <a:spcBef>
          <a:spcPts val="0"/>
        </a:spcBef>
        <a:spcAft>
          <a:spcPts val="0"/>
        </a:spcAft>
        <a:buClrTx/>
        <a:buSzTx/>
        <a:buFontTx/>
        <a:buNone/>
        <a:tabLst/>
        <a:defRPr b="0" baseline="0" cap="all" i="0" spc="0" strike="noStrike" sz="15000" u="none">
          <a:ln>
            <a:noFill/>
          </a:ln>
          <a:solidFill>
            <a:srgbClr val="447FB5"/>
          </a:solidFill>
          <a:uFillTx/>
          <a:latin typeface="Source Sans Pro ExtraLight"/>
          <a:ea typeface="Source Sans Pro ExtraLight"/>
          <a:cs typeface="Source Sans Pro ExtraLight"/>
          <a:sym typeface="Source Sans Pro ExtraLight"/>
        </a:defRPr>
      </a:lvl1pPr>
      <a:lvl2pPr marL="0" marR="0" indent="228600" algn="l" defTabSz="825500" latinLnBrk="0">
        <a:lnSpc>
          <a:spcPct val="100000"/>
        </a:lnSpc>
        <a:spcBef>
          <a:spcPts val="0"/>
        </a:spcBef>
        <a:spcAft>
          <a:spcPts val="0"/>
        </a:spcAft>
        <a:buClrTx/>
        <a:buSzTx/>
        <a:buFontTx/>
        <a:buNone/>
        <a:tabLst/>
        <a:defRPr b="0" baseline="0" cap="all" i="0" spc="0" strike="noStrike" sz="15000" u="none">
          <a:ln>
            <a:noFill/>
          </a:ln>
          <a:solidFill>
            <a:srgbClr val="447FB5"/>
          </a:solidFill>
          <a:uFillTx/>
          <a:latin typeface="Source Sans Pro ExtraLight"/>
          <a:ea typeface="Source Sans Pro ExtraLight"/>
          <a:cs typeface="Source Sans Pro ExtraLight"/>
          <a:sym typeface="Source Sans Pro ExtraLight"/>
        </a:defRPr>
      </a:lvl2pPr>
      <a:lvl3pPr marL="0" marR="0" indent="457200" algn="l" defTabSz="825500" latinLnBrk="0">
        <a:lnSpc>
          <a:spcPct val="100000"/>
        </a:lnSpc>
        <a:spcBef>
          <a:spcPts val="0"/>
        </a:spcBef>
        <a:spcAft>
          <a:spcPts val="0"/>
        </a:spcAft>
        <a:buClrTx/>
        <a:buSzTx/>
        <a:buFontTx/>
        <a:buNone/>
        <a:tabLst/>
        <a:defRPr b="0" baseline="0" cap="all" i="0" spc="0" strike="noStrike" sz="15000" u="none">
          <a:ln>
            <a:noFill/>
          </a:ln>
          <a:solidFill>
            <a:srgbClr val="447FB5"/>
          </a:solidFill>
          <a:uFillTx/>
          <a:latin typeface="Source Sans Pro ExtraLight"/>
          <a:ea typeface="Source Sans Pro ExtraLight"/>
          <a:cs typeface="Source Sans Pro ExtraLight"/>
          <a:sym typeface="Source Sans Pro ExtraLight"/>
        </a:defRPr>
      </a:lvl3pPr>
      <a:lvl4pPr marL="0" marR="0" indent="685800" algn="l" defTabSz="825500" latinLnBrk="0">
        <a:lnSpc>
          <a:spcPct val="100000"/>
        </a:lnSpc>
        <a:spcBef>
          <a:spcPts val="0"/>
        </a:spcBef>
        <a:spcAft>
          <a:spcPts val="0"/>
        </a:spcAft>
        <a:buClrTx/>
        <a:buSzTx/>
        <a:buFontTx/>
        <a:buNone/>
        <a:tabLst/>
        <a:defRPr b="0" baseline="0" cap="all" i="0" spc="0" strike="noStrike" sz="15000" u="none">
          <a:ln>
            <a:noFill/>
          </a:ln>
          <a:solidFill>
            <a:srgbClr val="447FB5"/>
          </a:solidFill>
          <a:uFillTx/>
          <a:latin typeface="Source Sans Pro ExtraLight"/>
          <a:ea typeface="Source Sans Pro ExtraLight"/>
          <a:cs typeface="Source Sans Pro ExtraLight"/>
          <a:sym typeface="Source Sans Pro ExtraLight"/>
        </a:defRPr>
      </a:lvl4pPr>
      <a:lvl5pPr marL="0" marR="0" indent="914400" algn="l" defTabSz="825500" latinLnBrk="0">
        <a:lnSpc>
          <a:spcPct val="100000"/>
        </a:lnSpc>
        <a:spcBef>
          <a:spcPts val="0"/>
        </a:spcBef>
        <a:spcAft>
          <a:spcPts val="0"/>
        </a:spcAft>
        <a:buClrTx/>
        <a:buSzTx/>
        <a:buFontTx/>
        <a:buNone/>
        <a:tabLst/>
        <a:defRPr b="0" baseline="0" cap="all" i="0" spc="0" strike="noStrike" sz="15000" u="none">
          <a:ln>
            <a:noFill/>
          </a:ln>
          <a:solidFill>
            <a:srgbClr val="447FB5"/>
          </a:solidFill>
          <a:uFillTx/>
          <a:latin typeface="Source Sans Pro ExtraLight"/>
          <a:ea typeface="Source Sans Pro ExtraLight"/>
          <a:cs typeface="Source Sans Pro ExtraLight"/>
          <a:sym typeface="Source Sans Pro ExtraLight"/>
        </a:defRPr>
      </a:lvl5pPr>
      <a:lvl6pPr marL="0" marR="0" indent="1143000" algn="l" defTabSz="825500" latinLnBrk="0">
        <a:lnSpc>
          <a:spcPct val="100000"/>
        </a:lnSpc>
        <a:spcBef>
          <a:spcPts val="0"/>
        </a:spcBef>
        <a:spcAft>
          <a:spcPts val="0"/>
        </a:spcAft>
        <a:buClrTx/>
        <a:buSzTx/>
        <a:buFontTx/>
        <a:buNone/>
        <a:tabLst/>
        <a:defRPr b="0" baseline="0" cap="all" i="0" spc="0" strike="noStrike" sz="15000" u="none">
          <a:ln>
            <a:noFill/>
          </a:ln>
          <a:solidFill>
            <a:srgbClr val="447FB5"/>
          </a:solidFill>
          <a:uFillTx/>
          <a:latin typeface="Source Sans Pro ExtraLight"/>
          <a:ea typeface="Source Sans Pro ExtraLight"/>
          <a:cs typeface="Source Sans Pro ExtraLight"/>
          <a:sym typeface="Source Sans Pro ExtraLight"/>
        </a:defRPr>
      </a:lvl6pPr>
      <a:lvl7pPr marL="0" marR="0" indent="1371600" algn="l" defTabSz="825500" latinLnBrk="0">
        <a:lnSpc>
          <a:spcPct val="100000"/>
        </a:lnSpc>
        <a:spcBef>
          <a:spcPts val="0"/>
        </a:spcBef>
        <a:spcAft>
          <a:spcPts val="0"/>
        </a:spcAft>
        <a:buClrTx/>
        <a:buSzTx/>
        <a:buFontTx/>
        <a:buNone/>
        <a:tabLst/>
        <a:defRPr b="0" baseline="0" cap="all" i="0" spc="0" strike="noStrike" sz="15000" u="none">
          <a:ln>
            <a:noFill/>
          </a:ln>
          <a:solidFill>
            <a:srgbClr val="447FB5"/>
          </a:solidFill>
          <a:uFillTx/>
          <a:latin typeface="Source Sans Pro ExtraLight"/>
          <a:ea typeface="Source Sans Pro ExtraLight"/>
          <a:cs typeface="Source Sans Pro ExtraLight"/>
          <a:sym typeface="Source Sans Pro ExtraLight"/>
        </a:defRPr>
      </a:lvl7pPr>
      <a:lvl8pPr marL="0" marR="0" indent="1600200" algn="l" defTabSz="825500" latinLnBrk="0">
        <a:lnSpc>
          <a:spcPct val="100000"/>
        </a:lnSpc>
        <a:spcBef>
          <a:spcPts val="0"/>
        </a:spcBef>
        <a:spcAft>
          <a:spcPts val="0"/>
        </a:spcAft>
        <a:buClrTx/>
        <a:buSzTx/>
        <a:buFontTx/>
        <a:buNone/>
        <a:tabLst/>
        <a:defRPr b="0" baseline="0" cap="all" i="0" spc="0" strike="noStrike" sz="15000" u="none">
          <a:ln>
            <a:noFill/>
          </a:ln>
          <a:solidFill>
            <a:srgbClr val="447FB5"/>
          </a:solidFill>
          <a:uFillTx/>
          <a:latin typeface="Source Sans Pro ExtraLight"/>
          <a:ea typeface="Source Sans Pro ExtraLight"/>
          <a:cs typeface="Source Sans Pro ExtraLight"/>
          <a:sym typeface="Source Sans Pro ExtraLight"/>
        </a:defRPr>
      </a:lvl8pPr>
      <a:lvl9pPr marL="0" marR="0" indent="1828800" algn="l" defTabSz="825500" latinLnBrk="0">
        <a:lnSpc>
          <a:spcPct val="100000"/>
        </a:lnSpc>
        <a:spcBef>
          <a:spcPts val="0"/>
        </a:spcBef>
        <a:spcAft>
          <a:spcPts val="0"/>
        </a:spcAft>
        <a:buClrTx/>
        <a:buSzTx/>
        <a:buFontTx/>
        <a:buNone/>
        <a:tabLst/>
        <a:defRPr b="0" baseline="0" cap="all" i="0" spc="0" strike="noStrike" sz="15000" u="none">
          <a:ln>
            <a:noFill/>
          </a:ln>
          <a:solidFill>
            <a:srgbClr val="447FB5"/>
          </a:solidFill>
          <a:uFillTx/>
          <a:latin typeface="Source Sans Pro ExtraLight"/>
          <a:ea typeface="Source Sans Pro ExtraLight"/>
          <a:cs typeface="Source Sans Pro ExtraLight"/>
          <a:sym typeface="Source Sans Pro ExtraLight"/>
        </a:defRPr>
      </a:lvl9pPr>
    </p:titleStyle>
    <p:bodyStyle>
      <a:lvl1pPr marL="609996" marR="0" indent="-609996" algn="l" defTabSz="825500" latinLnBrk="0">
        <a:lnSpc>
          <a:spcPct val="100000"/>
        </a:lnSpc>
        <a:spcBef>
          <a:spcPts val="6500"/>
        </a:spcBef>
        <a:spcAft>
          <a:spcPts val="0"/>
        </a:spcAft>
        <a:buClrTx/>
        <a:buSzPct val="82000"/>
        <a:buFontTx/>
        <a:buChar char="•"/>
        <a:tabLst/>
        <a:defRPr b="0" baseline="0" cap="none" i="0" spc="0" strike="noStrike" sz="5300" u="none">
          <a:ln>
            <a:noFill/>
          </a:ln>
          <a:solidFill>
            <a:srgbClr val="212733"/>
          </a:solidFill>
          <a:uFillTx/>
          <a:latin typeface="Source Sans Pro Light"/>
          <a:ea typeface="Source Sans Pro Light"/>
          <a:cs typeface="Source Sans Pro Light"/>
          <a:sym typeface="Source Sans Pro Light"/>
        </a:defRPr>
      </a:lvl1pPr>
      <a:lvl2pPr marL="1346596" marR="0" indent="-609996" algn="l" defTabSz="825500" latinLnBrk="0">
        <a:lnSpc>
          <a:spcPct val="100000"/>
        </a:lnSpc>
        <a:spcBef>
          <a:spcPts val="6500"/>
        </a:spcBef>
        <a:spcAft>
          <a:spcPts val="0"/>
        </a:spcAft>
        <a:buClrTx/>
        <a:buSzPct val="82000"/>
        <a:buFontTx/>
        <a:buChar char="•"/>
        <a:tabLst/>
        <a:defRPr b="0" baseline="0" cap="none" i="0" spc="0" strike="noStrike" sz="5300" u="none">
          <a:ln>
            <a:noFill/>
          </a:ln>
          <a:solidFill>
            <a:srgbClr val="212733"/>
          </a:solidFill>
          <a:uFillTx/>
          <a:latin typeface="Source Sans Pro Light"/>
          <a:ea typeface="Source Sans Pro Light"/>
          <a:cs typeface="Source Sans Pro Light"/>
          <a:sym typeface="Source Sans Pro Light"/>
        </a:defRPr>
      </a:lvl2pPr>
      <a:lvl3pPr marL="2083196" marR="0" indent="-609996" algn="l" defTabSz="825500" latinLnBrk="0">
        <a:lnSpc>
          <a:spcPct val="100000"/>
        </a:lnSpc>
        <a:spcBef>
          <a:spcPts val="6500"/>
        </a:spcBef>
        <a:spcAft>
          <a:spcPts val="0"/>
        </a:spcAft>
        <a:buClrTx/>
        <a:buSzPct val="82000"/>
        <a:buFontTx/>
        <a:buChar char="•"/>
        <a:tabLst/>
        <a:defRPr b="0" baseline="0" cap="none" i="0" spc="0" strike="noStrike" sz="5300" u="none">
          <a:ln>
            <a:noFill/>
          </a:ln>
          <a:solidFill>
            <a:srgbClr val="212733"/>
          </a:solidFill>
          <a:uFillTx/>
          <a:latin typeface="Source Sans Pro Light"/>
          <a:ea typeface="Source Sans Pro Light"/>
          <a:cs typeface="Source Sans Pro Light"/>
          <a:sym typeface="Source Sans Pro Light"/>
        </a:defRPr>
      </a:lvl3pPr>
      <a:lvl4pPr marL="2819796" marR="0" indent="-609996" algn="l" defTabSz="825500" latinLnBrk="0">
        <a:lnSpc>
          <a:spcPct val="100000"/>
        </a:lnSpc>
        <a:spcBef>
          <a:spcPts val="6500"/>
        </a:spcBef>
        <a:spcAft>
          <a:spcPts val="0"/>
        </a:spcAft>
        <a:buClrTx/>
        <a:buSzPct val="82000"/>
        <a:buFontTx/>
        <a:buChar char="•"/>
        <a:tabLst/>
        <a:defRPr b="0" baseline="0" cap="none" i="0" spc="0" strike="noStrike" sz="5300" u="none">
          <a:ln>
            <a:noFill/>
          </a:ln>
          <a:solidFill>
            <a:srgbClr val="212733"/>
          </a:solidFill>
          <a:uFillTx/>
          <a:latin typeface="Source Sans Pro Light"/>
          <a:ea typeface="Source Sans Pro Light"/>
          <a:cs typeface="Source Sans Pro Light"/>
          <a:sym typeface="Source Sans Pro Light"/>
        </a:defRPr>
      </a:lvl4pPr>
      <a:lvl5pPr marL="3556396" marR="0" indent="-609996" algn="l" defTabSz="825500" latinLnBrk="0">
        <a:lnSpc>
          <a:spcPct val="100000"/>
        </a:lnSpc>
        <a:spcBef>
          <a:spcPts val="6500"/>
        </a:spcBef>
        <a:spcAft>
          <a:spcPts val="0"/>
        </a:spcAft>
        <a:buClrTx/>
        <a:buSzPct val="82000"/>
        <a:buFontTx/>
        <a:buChar char="•"/>
        <a:tabLst/>
        <a:defRPr b="0" baseline="0" cap="none" i="0" spc="0" strike="noStrike" sz="5300" u="none">
          <a:ln>
            <a:noFill/>
          </a:ln>
          <a:solidFill>
            <a:srgbClr val="212733"/>
          </a:solidFill>
          <a:uFillTx/>
          <a:latin typeface="Source Sans Pro Light"/>
          <a:ea typeface="Source Sans Pro Light"/>
          <a:cs typeface="Source Sans Pro Light"/>
          <a:sym typeface="Source Sans Pro Light"/>
        </a:defRPr>
      </a:lvl5pPr>
      <a:lvl6pPr marL="4292996" marR="0" indent="-609996" algn="l" defTabSz="825500" latinLnBrk="0">
        <a:lnSpc>
          <a:spcPct val="100000"/>
        </a:lnSpc>
        <a:spcBef>
          <a:spcPts val="6500"/>
        </a:spcBef>
        <a:spcAft>
          <a:spcPts val="0"/>
        </a:spcAft>
        <a:buClrTx/>
        <a:buSzPct val="82000"/>
        <a:buFontTx/>
        <a:buChar char="•"/>
        <a:tabLst/>
        <a:defRPr b="0" baseline="0" cap="none" i="0" spc="0" strike="noStrike" sz="5300" u="none">
          <a:ln>
            <a:noFill/>
          </a:ln>
          <a:solidFill>
            <a:srgbClr val="212733"/>
          </a:solidFill>
          <a:uFillTx/>
          <a:latin typeface="Source Sans Pro Light"/>
          <a:ea typeface="Source Sans Pro Light"/>
          <a:cs typeface="Source Sans Pro Light"/>
          <a:sym typeface="Source Sans Pro Light"/>
        </a:defRPr>
      </a:lvl6pPr>
      <a:lvl7pPr marL="5029596" marR="0" indent="-609996" algn="l" defTabSz="825500" latinLnBrk="0">
        <a:lnSpc>
          <a:spcPct val="100000"/>
        </a:lnSpc>
        <a:spcBef>
          <a:spcPts val="6500"/>
        </a:spcBef>
        <a:spcAft>
          <a:spcPts val="0"/>
        </a:spcAft>
        <a:buClrTx/>
        <a:buSzPct val="82000"/>
        <a:buFontTx/>
        <a:buChar char="•"/>
        <a:tabLst/>
        <a:defRPr b="0" baseline="0" cap="none" i="0" spc="0" strike="noStrike" sz="5300" u="none">
          <a:ln>
            <a:noFill/>
          </a:ln>
          <a:solidFill>
            <a:srgbClr val="212733"/>
          </a:solidFill>
          <a:uFillTx/>
          <a:latin typeface="Source Sans Pro Light"/>
          <a:ea typeface="Source Sans Pro Light"/>
          <a:cs typeface="Source Sans Pro Light"/>
          <a:sym typeface="Source Sans Pro Light"/>
        </a:defRPr>
      </a:lvl7pPr>
      <a:lvl8pPr marL="5766196" marR="0" indent="-609996" algn="l" defTabSz="825500" latinLnBrk="0">
        <a:lnSpc>
          <a:spcPct val="100000"/>
        </a:lnSpc>
        <a:spcBef>
          <a:spcPts val="6500"/>
        </a:spcBef>
        <a:spcAft>
          <a:spcPts val="0"/>
        </a:spcAft>
        <a:buClrTx/>
        <a:buSzPct val="82000"/>
        <a:buFontTx/>
        <a:buChar char="•"/>
        <a:tabLst/>
        <a:defRPr b="0" baseline="0" cap="none" i="0" spc="0" strike="noStrike" sz="5300" u="none">
          <a:ln>
            <a:noFill/>
          </a:ln>
          <a:solidFill>
            <a:srgbClr val="212733"/>
          </a:solidFill>
          <a:uFillTx/>
          <a:latin typeface="Source Sans Pro Light"/>
          <a:ea typeface="Source Sans Pro Light"/>
          <a:cs typeface="Source Sans Pro Light"/>
          <a:sym typeface="Source Sans Pro Light"/>
        </a:defRPr>
      </a:lvl8pPr>
      <a:lvl9pPr marL="6502796" marR="0" indent="-609996" algn="l" defTabSz="825500" latinLnBrk="0">
        <a:lnSpc>
          <a:spcPct val="100000"/>
        </a:lnSpc>
        <a:spcBef>
          <a:spcPts val="6500"/>
        </a:spcBef>
        <a:spcAft>
          <a:spcPts val="0"/>
        </a:spcAft>
        <a:buClrTx/>
        <a:buSzPct val="82000"/>
        <a:buFontTx/>
        <a:buChar char="•"/>
        <a:tabLst/>
        <a:defRPr b="0" baseline="0" cap="none" i="0" spc="0" strike="noStrike" sz="5300" u="none">
          <a:ln>
            <a:noFill/>
          </a:ln>
          <a:solidFill>
            <a:srgbClr val="212733"/>
          </a:solidFill>
          <a:uFillTx/>
          <a:latin typeface="Source Sans Pro Light"/>
          <a:ea typeface="Source Sans Pro Light"/>
          <a:cs typeface="Source Sans Pro Light"/>
          <a:sym typeface="Source Sans Pro Light"/>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Gill Sans Light"/>
        </a:defRPr>
      </a:lvl1pPr>
      <a:lvl2pPr marL="0" marR="0" indent="2286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Gill Sans Light"/>
        </a:defRPr>
      </a:lvl2pPr>
      <a:lvl3pPr marL="0" marR="0" indent="4572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Gill Sans Light"/>
        </a:defRPr>
      </a:lvl3pPr>
      <a:lvl4pPr marL="0" marR="0" indent="6858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Gill Sans Light"/>
        </a:defRPr>
      </a:lvl4pPr>
      <a:lvl5pPr marL="0" marR="0" indent="9144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Gill Sans Light"/>
        </a:defRPr>
      </a:lvl5pPr>
      <a:lvl6pPr marL="0" marR="0" indent="11430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Gill Sans Light"/>
        </a:defRPr>
      </a:lvl6pPr>
      <a:lvl7pPr marL="0" marR="0" indent="13716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Gill Sans Light"/>
        </a:defRPr>
      </a:lvl7pPr>
      <a:lvl8pPr marL="0" marR="0" indent="16002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Gill Sans Light"/>
        </a:defRPr>
      </a:lvl8pPr>
      <a:lvl9pPr marL="0" marR="0" indent="18288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Gill Sans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hyperlink" Target="https://creativecommons.org/licenses/by-sa/4.0/" TargetMode="External"/><Relationship Id="rId4" Type="http://schemas.openxmlformats.org/officeDocument/2006/relationships/image" Target="../media/image5.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hyperlink" Target="https://creativecommons.org/licenses/by-sa/4.0/" TargetMode="External"/><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5.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hyperlink" Target="https://creativecommons.org/licenses/by-sa/4.0/" TargetMode="External"/><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5.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9.png"/><Relationship Id="rId6" Type="http://schemas.openxmlformats.org/officeDocument/2006/relationships/image" Target="../media/image6.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hyperlink" Target="https://creativecommons.org/licenses/by-sa/4.0/" TargetMode="External"/><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hyperlink" Target="https://creativecommons.org/licenses/by-sa/4.0/" TargetMode="Externa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hyperlink" Target="https://creativecommons.org/licenses/by-sa/4.0/" TargetMode="External"/><Relationship Id="rId5" Type="http://schemas.openxmlformats.org/officeDocument/2006/relationships/image" Target="../media/image10.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sa/4.0/" TargetMode="External"/><Relationship Id="rId3" Type="http://schemas.openxmlformats.org/officeDocument/2006/relationships/image" Target="../media/image11.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sa/4.0/" TargetMode="External"/><Relationship Id="rId3" Type="http://schemas.openxmlformats.org/officeDocument/2006/relationships/image" Target="../media/image11.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hyperlink" Target="https://creativecommons.org/licenses/by-sa/4.0/" TargetMode="Externa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sa/4.0/" TargetMode="External"/><Relationship Id="rId3" Type="http://schemas.openxmlformats.org/officeDocument/2006/relationships/image" Target="../media/image11.pn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sa/4.0/" TargetMode="External"/><Relationship Id="rId3" Type="http://schemas.openxmlformats.org/officeDocument/2006/relationships/image" Target="../media/image12.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sa/4.0/" TargetMode="External"/><Relationship Id="rId3" Type="http://schemas.openxmlformats.org/officeDocument/2006/relationships/image" Target="../media/image11.pn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sa/4.0/" TargetMode="External"/><Relationship Id="rId3" Type="http://schemas.openxmlformats.org/officeDocument/2006/relationships/image" Target="../media/image11.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sa/4.0/" TargetMode="External"/><Relationship Id="rId3" Type="http://schemas.openxmlformats.org/officeDocument/2006/relationships/image" Target="../media/image11.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 Id="rId3" Type="http://schemas.openxmlformats.org/officeDocument/2006/relationships/image" Target="../media/image13.png"/><Relationship Id="rId4" Type="http://schemas.openxmlformats.org/officeDocument/2006/relationships/hyperlink" Target="https://creativecommons.org/licenses/by/4.0/" TargetMode="Externa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hyperlink" Target="https://creativecommons.org/licenses/by-sa/4.0/" TargetMode="External"/><Relationship Id="rId4" Type="http://schemas.openxmlformats.org/officeDocument/2006/relationships/hyperlink" Target="http://tidyverse.org" TargetMode="Externa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 Id="rId3" Type="http://schemas.openxmlformats.org/officeDocument/2006/relationships/image" Target="../media/image3.png"/></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 Id="rId3" Type="http://schemas.openxmlformats.org/officeDocument/2006/relationships/hyperlink" Target="https://creativecommons.org/licenses/by-sa/4.0/" TargetMode="Externa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 Id="rId3" Type="http://schemas.openxmlformats.org/officeDocument/2006/relationships/image" Target="../media/image13.png"/><Relationship Id="rId4" Type="http://schemas.openxmlformats.org/officeDocument/2006/relationships/hyperlink" Target="https://creativecommons.org/licenses/by/4.0/" TargetMode="Externa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video" Target="../media/media1.mov"/><Relationship Id="rId3" Type="http://schemas.microsoft.com/office/2007/relationships/media" Target="../media/media1.mov"/><Relationship Id="rId4" Type="http://schemas.openxmlformats.org/officeDocument/2006/relationships/image" Target="../media/image15.png"/></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9.xml"/></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video" Target="../media/media1.mov"/><Relationship Id="rId3" Type="http://schemas.microsoft.com/office/2007/relationships/media" Target="../media/media1.mov"/><Relationship Id="rId4" Type="http://schemas.openxmlformats.org/officeDocument/2006/relationships/image" Target="../media/image4.png"/></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 Id="rId3" Type="http://schemas.openxmlformats.org/officeDocument/2006/relationships/image" Target="../media/image16.png"/><Relationship Id="rId4" Type="http://schemas.openxmlformats.org/officeDocument/2006/relationships/image" Target="../media/image17.png"/></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9.xm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s>

</file>

<file path=ppt/slides/_rels/slide4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 Id="rId3" Type="http://schemas.openxmlformats.org/officeDocument/2006/relationships/image" Target="../media/image18.png"/></Relationships>

</file>

<file path=ppt/slides/_rels/slide49.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video" Target="../media/media1.mov"/><Relationship Id="rId3" Type="http://schemas.microsoft.com/office/2007/relationships/media" Target="../media/media1.mov"/><Relationship Id="rId4" Type="http://schemas.openxmlformats.org/officeDocument/2006/relationships/image" Target="../media/image19.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50.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creativecommons.org/licenses/by-sa/4.0/" TargetMode="Externa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video" Target="../media/media1.mov"/><Relationship Id="rId4" Type="http://schemas.microsoft.com/office/2007/relationships/media" Target="../media/media1.mov"/><Relationship Id="rId5" Type="http://schemas.openxmlformats.org/officeDocument/2006/relationships/image" Target="../media/image4.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hyperlink" Target="https://creativecommons.org/licenses/by-sa/4.0/"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3" invalidUrl="" action="" tgtFrame="" tooltip="" history="1" highlightClick="0" endSnd="0"/>
              </a:defRPr>
            </a:lvl1pPr>
          </a:lstStyle>
          <a:p>
            <a:pPr>
              <a:defRPr u="none"/>
            </a:pPr>
            <a:r>
              <a:rPr u="sng">
                <a:hlinkClick r:id="rId3" invalidUrl="" action="" tgtFrame="" tooltip="" history="1" highlightClick="0" endSnd="0"/>
              </a:rPr>
              <a:t>CC BY-SA RStudio</a:t>
            </a:r>
          </a:p>
        </p:txBody>
      </p:sp>
      <p:sp>
        <p:nvSpPr>
          <p:cNvPr id="150" name="Line"/>
          <p:cNvSpPr/>
          <p:nvPr/>
        </p:nvSpPr>
        <p:spPr>
          <a:xfrm>
            <a:off x="4262526" y="7917415"/>
            <a:ext cx="134872" cy="4104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085" y="18522"/>
                  <a:pt x="14700" y="15428"/>
                  <a:pt x="11447" y="12320"/>
                </a:cubicBezTo>
                <a:cubicBezTo>
                  <a:pt x="7838" y="8871"/>
                  <a:pt x="4390" y="5403"/>
                  <a:pt x="1493" y="1882"/>
                </a:cubicBezTo>
                <a:cubicBezTo>
                  <a:pt x="977" y="1256"/>
                  <a:pt x="480" y="629"/>
                  <a:pt x="0" y="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51" name="Line"/>
          <p:cNvSpPr/>
          <p:nvPr/>
        </p:nvSpPr>
        <p:spPr>
          <a:xfrm>
            <a:off x="5706332" y="10254066"/>
            <a:ext cx="764340" cy="6265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187" y="18728"/>
                  <a:pt x="14860" y="15707"/>
                  <a:pt x="11626" y="12543"/>
                </a:cubicBezTo>
                <a:cubicBezTo>
                  <a:pt x="7902" y="8901"/>
                  <a:pt x="4303" y="5073"/>
                  <a:pt x="868" y="1030"/>
                </a:cubicBezTo>
                <a:cubicBezTo>
                  <a:pt x="578" y="688"/>
                  <a:pt x="288" y="345"/>
                  <a:pt x="0" y="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52" name="Line"/>
          <p:cNvSpPr/>
          <p:nvPr/>
        </p:nvSpPr>
        <p:spPr>
          <a:xfrm>
            <a:off x="14370783" y="12159263"/>
            <a:ext cx="850189" cy="198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417" y="3670"/>
                  <a:pt x="15229" y="7255"/>
                  <a:pt x="12035" y="10755"/>
                </a:cubicBezTo>
                <a:cubicBezTo>
                  <a:pt x="8603" y="14516"/>
                  <a:pt x="5161" y="18181"/>
                  <a:pt x="1662" y="20566"/>
                </a:cubicBezTo>
                <a:cubicBezTo>
                  <a:pt x="1109" y="20943"/>
                  <a:pt x="555" y="21288"/>
                  <a:pt x="0" y="2160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53" name="Line"/>
          <p:cNvSpPr/>
          <p:nvPr/>
        </p:nvSpPr>
        <p:spPr>
          <a:xfrm>
            <a:off x="13994187" y="1275394"/>
            <a:ext cx="1210934" cy="2617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439" y="2364"/>
                  <a:pt x="6859" y="5274"/>
                  <a:pt x="10255" y="8726"/>
                </a:cubicBezTo>
                <a:cubicBezTo>
                  <a:pt x="13764" y="12295"/>
                  <a:pt x="17245" y="16439"/>
                  <a:pt x="20726" y="20564"/>
                </a:cubicBezTo>
                <a:cubicBezTo>
                  <a:pt x="21017" y="20910"/>
                  <a:pt x="21309" y="21255"/>
                  <a:pt x="21600" y="2160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54" name="Line"/>
          <p:cNvSpPr/>
          <p:nvPr/>
        </p:nvSpPr>
        <p:spPr>
          <a:xfrm>
            <a:off x="18274087" y="3091494"/>
            <a:ext cx="542435" cy="4845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354" y="2935"/>
                  <a:pt x="6624" y="5986"/>
                  <a:pt x="9807" y="9151"/>
                </a:cubicBezTo>
                <a:cubicBezTo>
                  <a:pt x="13455" y="12779"/>
                  <a:pt x="16985" y="16553"/>
                  <a:pt x="20477" y="20370"/>
                </a:cubicBezTo>
                <a:cubicBezTo>
                  <a:pt x="20852" y="20779"/>
                  <a:pt x="21226" y="21189"/>
                  <a:pt x="21600" y="2160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55" name="Line"/>
          <p:cNvSpPr/>
          <p:nvPr/>
        </p:nvSpPr>
        <p:spPr>
          <a:xfrm>
            <a:off x="20084445" y="7688005"/>
            <a:ext cx="97143" cy="3786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455" y="3093"/>
                  <a:pt x="16785" y="6160"/>
                  <a:pt x="13598" y="9193"/>
                </a:cubicBezTo>
                <a:cubicBezTo>
                  <a:pt x="9915" y="12698"/>
                  <a:pt x="5546" y="16154"/>
                  <a:pt x="1921" y="19663"/>
                </a:cubicBezTo>
                <a:cubicBezTo>
                  <a:pt x="1255" y="20307"/>
                  <a:pt x="615" y="20953"/>
                  <a:pt x="0" y="2160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56" name="Line"/>
          <p:cNvSpPr/>
          <p:nvPr/>
        </p:nvSpPr>
        <p:spPr>
          <a:xfrm>
            <a:off x="18443156" y="9927238"/>
            <a:ext cx="554157" cy="5480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888" y="1992"/>
                  <a:pt x="18133" y="3946"/>
                  <a:pt x="16337" y="5861"/>
                </a:cubicBezTo>
                <a:cubicBezTo>
                  <a:pt x="11589" y="10925"/>
                  <a:pt x="6561" y="15709"/>
                  <a:pt x="1404" y="20345"/>
                </a:cubicBezTo>
                <a:cubicBezTo>
                  <a:pt x="937" y="20764"/>
                  <a:pt x="469" y="21183"/>
                  <a:pt x="0" y="2160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57" name="Deploy app or publish paper"/>
          <p:cNvSpPr/>
          <p:nvPr/>
        </p:nvSpPr>
        <p:spPr>
          <a:xfrm>
            <a:off x="3287208" y="8320443"/>
            <a:ext cx="3603831" cy="1671214"/>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800">
                <a:solidFill>
                  <a:srgbClr val="FFFFFF"/>
                </a:solidFill>
                <a:latin typeface="Source Sans Pro"/>
                <a:ea typeface="Source Sans Pro"/>
                <a:cs typeface="Source Sans Pro"/>
                <a:sym typeface="Source Sans Pro"/>
              </a:defRPr>
            </a:lvl1pPr>
          </a:lstStyle>
          <a:p>
            <a:pPr/>
            <a:r>
              <a:t>Deploy app or publish paper</a:t>
            </a:r>
          </a:p>
        </p:txBody>
      </p:sp>
      <p:sp>
        <p:nvSpPr>
          <p:cNvPr id="158" name="Build app or write paper"/>
          <p:cNvSpPr/>
          <p:nvPr/>
        </p:nvSpPr>
        <p:spPr>
          <a:xfrm>
            <a:off x="6467290" y="10490020"/>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800">
                <a:solidFill>
                  <a:srgbClr val="FFFFFF"/>
                </a:solidFill>
                <a:latin typeface="Source Sans Pro"/>
                <a:ea typeface="Source Sans Pro"/>
                <a:cs typeface="Source Sans Pro"/>
                <a:sym typeface="Source Sans Pro"/>
              </a:defRPr>
            </a:lvl1pPr>
          </a:lstStyle>
          <a:p>
            <a:pPr/>
            <a:r>
              <a:t>Build app or write paper</a:t>
            </a:r>
          </a:p>
        </p:txBody>
      </p:sp>
      <p:sp>
        <p:nvSpPr>
          <p:cNvPr id="159" name="Write code to apply a modeling algorithm."/>
          <p:cNvSpPr/>
          <p:nvPr/>
        </p:nvSpPr>
        <p:spPr>
          <a:xfrm>
            <a:off x="17573285" y="8253031"/>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100">
                <a:solidFill>
                  <a:srgbClr val="FFFFFF"/>
                </a:solidFill>
                <a:latin typeface="Source Sans Pro"/>
                <a:ea typeface="Source Sans Pro"/>
                <a:cs typeface="Source Sans Pro"/>
                <a:sym typeface="Source Sans Pro"/>
              </a:defRPr>
            </a:lvl1pPr>
          </a:lstStyle>
          <a:p>
            <a:pPr/>
            <a:r>
              <a:t>Write code to apply a modeling algorithm.</a:t>
            </a:r>
          </a:p>
        </p:txBody>
      </p:sp>
      <p:sp>
        <p:nvSpPr>
          <p:cNvPr id="160" name="Transform the data. Do feature engineering."/>
          <p:cNvSpPr/>
          <p:nvPr/>
        </p:nvSpPr>
        <p:spPr>
          <a:xfrm>
            <a:off x="18451774" y="6016043"/>
            <a:ext cx="3603831" cy="1671214"/>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100">
                <a:solidFill>
                  <a:srgbClr val="FFFFFF"/>
                </a:solidFill>
                <a:latin typeface="Source Sans Pro"/>
                <a:ea typeface="Source Sans Pro"/>
                <a:cs typeface="Source Sans Pro"/>
                <a:sym typeface="Source Sans Pro"/>
              </a:defRPr>
            </a:lvl1pPr>
          </a:lstStyle>
          <a:p>
            <a:pPr/>
            <a:r>
              <a:t>Transform the data. Do feature engineering.</a:t>
            </a:r>
          </a:p>
        </p:txBody>
      </p:sp>
      <p:sp>
        <p:nvSpPr>
          <p:cNvPr id="161" name="Visualize the data and/or results"/>
          <p:cNvSpPr/>
          <p:nvPr/>
        </p:nvSpPr>
        <p:spPr>
          <a:xfrm>
            <a:off x="14668465" y="10490020"/>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300">
                <a:solidFill>
                  <a:srgbClr val="FFFFFF"/>
                </a:solidFill>
                <a:latin typeface="Source Sans Pro"/>
                <a:ea typeface="Source Sans Pro"/>
                <a:cs typeface="Source Sans Pro"/>
                <a:sym typeface="Source Sans Pro"/>
              </a:defRPr>
            </a:lvl1pPr>
          </a:lstStyle>
          <a:p>
            <a:pPr/>
            <a:r>
              <a:t>Visualize the data and/or results</a:t>
            </a:r>
          </a:p>
        </p:txBody>
      </p:sp>
      <p:sp>
        <p:nvSpPr>
          <p:cNvPr id="162" name="Tidy data into useable form"/>
          <p:cNvSpPr/>
          <p:nvPr/>
        </p:nvSpPr>
        <p:spPr>
          <a:xfrm>
            <a:off x="14668465" y="1720313"/>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600">
                <a:solidFill>
                  <a:srgbClr val="FFFFFF"/>
                </a:solidFill>
                <a:latin typeface="Source Sans Pro"/>
                <a:ea typeface="Source Sans Pro"/>
                <a:cs typeface="Source Sans Pro"/>
                <a:sym typeface="Source Sans Pro"/>
              </a:defRPr>
            </a:lvl1pPr>
          </a:lstStyle>
          <a:p>
            <a:pPr/>
            <a:r>
              <a:t>Tidy data into useable form</a:t>
            </a:r>
          </a:p>
        </p:txBody>
      </p:sp>
      <p:sp>
        <p:nvSpPr>
          <p:cNvPr id="163" name="Import data into software"/>
          <p:cNvSpPr/>
          <p:nvPr/>
        </p:nvSpPr>
        <p:spPr>
          <a:xfrm>
            <a:off x="10386545" y="957418"/>
            <a:ext cx="3603831" cy="1671214"/>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600">
                <a:solidFill>
                  <a:srgbClr val="FFFFFF"/>
                </a:solidFill>
                <a:latin typeface="Source Sans Pro"/>
                <a:ea typeface="Source Sans Pro"/>
                <a:cs typeface="Source Sans Pro"/>
                <a:sym typeface="Source Sans Pro"/>
              </a:defRPr>
            </a:lvl1pPr>
          </a:lstStyle>
          <a:p>
            <a:pPr/>
            <a:r>
              <a:t>Import data into software</a:t>
            </a:r>
          </a:p>
        </p:txBody>
      </p:sp>
      <p:grpSp>
        <p:nvGrpSpPr>
          <p:cNvPr id="174" name="Group"/>
          <p:cNvGrpSpPr/>
          <p:nvPr/>
        </p:nvGrpSpPr>
        <p:grpSpPr>
          <a:xfrm>
            <a:off x="2328394" y="1341737"/>
            <a:ext cx="18848722" cy="11416846"/>
            <a:chOff x="0" y="0"/>
            <a:chExt cx="18848721" cy="11416844"/>
          </a:xfrm>
        </p:grpSpPr>
        <p:sp>
          <p:nvSpPr>
            <p:cNvPr id="164" name="Line"/>
            <p:cNvSpPr/>
            <p:nvPr/>
          </p:nvSpPr>
          <p:spPr>
            <a:xfrm>
              <a:off x="7522143" y="10985059"/>
              <a:ext cx="728585" cy="1331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091" y="19198"/>
                    <a:pt x="14595" y="16274"/>
                    <a:pt x="11115" y="12832"/>
                  </a:cubicBezTo>
                  <a:cubicBezTo>
                    <a:pt x="7388" y="9146"/>
                    <a:pt x="3682" y="4866"/>
                    <a:pt x="0" y="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65" name="Line"/>
            <p:cNvSpPr/>
            <p:nvPr/>
          </p:nvSpPr>
          <p:spPr>
            <a:xfrm>
              <a:off x="1881858" y="4290255"/>
              <a:ext cx="100452" cy="389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112" y="19127"/>
                    <a:pt x="4254" y="16655"/>
                    <a:pt x="6425" y="14186"/>
                  </a:cubicBezTo>
                  <a:cubicBezTo>
                    <a:pt x="9044" y="11207"/>
                    <a:pt x="11706" y="8230"/>
                    <a:pt x="14977" y="5295"/>
                  </a:cubicBezTo>
                  <a:cubicBezTo>
                    <a:pt x="16963" y="3512"/>
                    <a:pt x="19172" y="1746"/>
                    <a:pt x="21600" y="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66" name="Line"/>
            <p:cNvSpPr/>
            <p:nvPr/>
          </p:nvSpPr>
          <p:spPr>
            <a:xfrm>
              <a:off x="3058369" y="1921681"/>
              <a:ext cx="524327" cy="5170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745" y="18405"/>
                    <a:pt x="5579" y="15289"/>
                    <a:pt x="8499" y="12256"/>
                  </a:cubicBezTo>
                  <a:cubicBezTo>
                    <a:pt x="12089" y="8527"/>
                    <a:pt x="15807" y="4924"/>
                    <a:pt x="19735" y="1564"/>
                  </a:cubicBezTo>
                  <a:cubicBezTo>
                    <a:pt x="20352" y="1036"/>
                    <a:pt x="20973" y="515"/>
                    <a:pt x="21600" y="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67" name="Line"/>
            <p:cNvSpPr/>
            <p:nvPr/>
          </p:nvSpPr>
          <p:spPr>
            <a:xfrm>
              <a:off x="6287344" y="0"/>
              <a:ext cx="1387245" cy="378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779" y="18013"/>
                    <a:pt x="5589" y="14758"/>
                    <a:pt x="8426" y="11840"/>
                  </a:cubicBezTo>
                  <a:cubicBezTo>
                    <a:pt x="11694" y="8479"/>
                    <a:pt x="14994" y="5568"/>
                    <a:pt x="18300" y="2763"/>
                  </a:cubicBezTo>
                  <a:cubicBezTo>
                    <a:pt x="19400" y="1830"/>
                    <a:pt x="20499" y="909"/>
                    <a:pt x="21600" y="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68" name="Line"/>
            <p:cNvSpPr/>
            <p:nvPr/>
          </p:nvSpPr>
          <p:spPr>
            <a:xfrm>
              <a:off x="17688768" y="4106897"/>
              <a:ext cx="115621" cy="3859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114" y="3489"/>
                    <a:pt x="8077" y="6994"/>
                    <a:pt x="11887" y="10514"/>
                  </a:cubicBezTo>
                  <a:cubicBezTo>
                    <a:pt x="15128" y="13508"/>
                    <a:pt x="18262" y="16517"/>
                    <a:pt x="20378" y="19602"/>
                  </a:cubicBezTo>
                  <a:cubicBezTo>
                    <a:pt x="20833" y="20265"/>
                    <a:pt x="21240" y="20931"/>
                    <a:pt x="21600" y="2160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69" name="Form Hypothesis"/>
            <p:cNvSpPr/>
            <p:nvPr/>
          </p:nvSpPr>
          <p:spPr>
            <a:xfrm>
              <a:off x="0" y="4680656"/>
              <a:ext cx="3603831" cy="1671214"/>
            </a:xfrm>
            <a:prstGeom prst="rect">
              <a:avLst/>
            </a:prstGeom>
            <a:solidFill>
              <a:srgbClr val="78AAD6"/>
            </a:solidFill>
            <a:ln w="25400" cap="flat">
              <a:solidFill>
                <a:srgbClr val="407AAA"/>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t">
              <a:noAutofit/>
            </a:bodyPr>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Form Hypothesis</a:t>
              </a:r>
            </a:p>
          </p:txBody>
        </p:sp>
        <p:sp>
          <p:nvSpPr>
            <p:cNvPr id="170" name="Design Experiment"/>
            <p:cNvSpPr/>
            <p:nvPr/>
          </p:nvSpPr>
          <p:spPr>
            <a:xfrm>
              <a:off x="958813" y="2434622"/>
              <a:ext cx="3603831" cy="1671214"/>
            </a:xfrm>
            <a:prstGeom prst="rect">
              <a:avLst/>
            </a:prstGeom>
            <a:solidFill>
              <a:srgbClr val="78AAD6"/>
            </a:solidFill>
            <a:ln w="25400" cap="flat">
              <a:solidFill>
                <a:srgbClr val="407AAA"/>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t">
              <a:noAutofit/>
            </a:bodyPr>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Design Experiment</a:t>
              </a:r>
            </a:p>
          </p:txBody>
        </p:sp>
        <p:sp>
          <p:nvSpPr>
            <p:cNvPr id="171" name="Collect…"/>
            <p:cNvSpPr/>
            <p:nvPr/>
          </p:nvSpPr>
          <p:spPr>
            <a:xfrm>
              <a:off x="3769878" y="378576"/>
              <a:ext cx="3603831" cy="1671214"/>
            </a:xfrm>
            <a:prstGeom prst="rect">
              <a:avLst/>
            </a:prstGeom>
            <a:solidFill>
              <a:srgbClr val="78AAD6"/>
            </a:solidFill>
            <a:ln w="25400" cap="flat">
              <a:solidFill>
                <a:srgbClr val="407AAA"/>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t">
              <a:noAutofit/>
            </a:bodyPr>
            <a:lstStyle/>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t>Collect </a:t>
              </a:r>
            </a:p>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t>Data</a:t>
              </a:r>
            </a:p>
          </p:txBody>
        </p:sp>
        <p:sp>
          <p:nvSpPr>
            <p:cNvPr id="172" name="Explore or Test"/>
            <p:cNvSpPr/>
            <p:nvPr/>
          </p:nvSpPr>
          <p:spPr>
            <a:xfrm>
              <a:off x="15244891" y="2434622"/>
              <a:ext cx="3603831" cy="1671214"/>
            </a:xfrm>
            <a:prstGeom prst="rect">
              <a:avLst/>
            </a:prstGeom>
            <a:solidFill>
              <a:srgbClr val="78AAD6"/>
            </a:solidFill>
            <a:ln w="25400" cap="flat">
              <a:solidFill>
                <a:srgbClr val="407AAA"/>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t">
              <a:noAutofit/>
            </a:bodyPr>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Explore or Test</a:t>
              </a:r>
            </a:p>
          </p:txBody>
        </p:sp>
        <p:sp>
          <p:nvSpPr>
            <p:cNvPr id="173" name="Communicate Results"/>
            <p:cNvSpPr/>
            <p:nvPr/>
          </p:nvSpPr>
          <p:spPr>
            <a:xfrm>
              <a:off x="8249008" y="9745631"/>
              <a:ext cx="3603831" cy="1671214"/>
            </a:xfrm>
            <a:prstGeom prst="rect">
              <a:avLst/>
            </a:prstGeom>
            <a:solidFill>
              <a:srgbClr val="78AAD6"/>
            </a:solidFill>
            <a:ln w="25400" cap="flat">
              <a:solidFill>
                <a:srgbClr val="407AAA"/>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t">
              <a:noAutofit/>
            </a:bodyPr>
            <a:lstStyle/>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rPr sz="4500"/>
                <a:t>Communicate</a:t>
              </a:r>
              <a:r>
                <a:t> Results</a:t>
              </a:r>
            </a:p>
          </p:txBody>
        </p:sp>
      </p:grpSp>
      <p:grpSp>
        <p:nvGrpSpPr>
          <p:cNvPr id="177" name="Group"/>
          <p:cNvGrpSpPr/>
          <p:nvPr/>
        </p:nvGrpSpPr>
        <p:grpSpPr>
          <a:xfrm>
            <a:off x="8640112" y="4234435"/>
            <a:ext cx="7103776" cy="5234429"/>
            <a:chOff x="0" y="0"/>
            <a:chExt cx="7103774" cy="5234428"/>
          </a:xfrm>
        </p:grpSpPr>
        <p:sp>
          <p:nvSpPr>
            <p:cNvPr id="175" name="Rectangle"/>
            <p:cNvSpPr/>
            <p:nvPr/>
          </p:nvSpPr>
          <p:spPr>
            <a:xfrm>
              <a:off x="0" y="0"/>
              <a:ext cx="7103775" cy="5234429"/>
            </a:xfrm>
            <a:prstGeom prst="rect">
              <a:avLst/>
            </a:prstGeom>
            <a:solidFill>
              <a:srgbClr val="FFFFFF"/>
            </a:solidFill>
            <a:ln w="12700" cap="flat">
              <a:noFill/>
              <a:miter lim="400000"/>
            </a:ln>
            <a:effectLst/>
          </p:spPr>
          <p:txBody>
            <a:bodyPr wrap="square" lIns="50800" tIns="50800" rIns="50800" bIns="50800" numCol="1" anchor="ctr">
              <a:noAutofit/>
            </a:bodyPr>
            <a:lstStyle/>
            <a:p>
              <a:pPr defTabSz="825500">
                <a:defRPr sz="5000">
                  <a:solidFill>
                    <a:srgbClr val="FFFFFF"/>
                  </a:solidFill>
                  <a:latin typeface="Gill Sans Light"/>
                  <a:ea typeface="Gill Sans Light"/>
                  <a:cs typeface="Gill Sans Light"/>
                  <a:sym typeface="Gill Sans Light"/>
                </a:defRPr>
              </a:pPr>
            </a:p>
          </p:txBody>
        </p:sp>
        <p:pic>
          <p:nvPicPr>
            <p:cNvPr id="176" name="R-logo.001.png" descr="R-logo.001.png"/>
            <p:cNvPicPr>
              <a:picLocks noChangeAspect="1"/>
            </p:cNvPicPr>
            <p:nvPr/>
          </p:nvPicPr>
          <p:blipFill>
            <a:blip r:embed="rId4">
              <a:extLst/>
            </a:blip>
            <a:srcRect l="3004" t="18912" r="54323" b="19729"/>
            <a:stretch>
              <a:fillRect/>
            </a:stretch>
          </p:blipFill>
          <p:spPr>
            <a:xfrm>
              <a:off x="241031" y="116390"/>
              <a:ext cx="6183947" cy="5001693"/>
            </a:xfrm>
            <a:prstGeom prst="rect">
              <a:avLst/>
            </a:prstGeom>
            <a:ln w="12700" cap="flat">
              <a:noFill/>
              <a:miter lim="400000"/>
            </a:ln>
            <a:effectLst/>
          </p:spPr>
        </p:pic>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mph" nodeType="clickEffect" presetID="9" grpId="1" fill="hold">
                                  <p:stCondLst>
                                    <p:cond delay="0"/>
                                  </p:stCondLst>
                                  <p:childTnLst>
                                    <p:set>
                                      <p:cBhvr>
                                        <p:cTn id="6" dur="indefinite" fill="hold"/>
                                        <p:tgtEl>
                                          <p:spTgt spid="174"/>
                                        </p:tgtEl>
                                        <p:attrNameLst>
                                          <p:attrName>style.opacity</p:attrName>
                                        </p:attrNameLst>
                                      </p:cBhvr>
                                      <p:to>
                                        <p:strVal val="0.25"/>
                                      </p:to>
                                    </p:set>
                                    <p:animEffect filter="image" prLst="opacity: 0.25; ">
                                      <p:cBhvr>
                                        <p:cTn id="7" dur="indefinite" fill="hold"/>
                                        <p:tgtEl>
                                          <p:spTgt spid="174"/>
                                        </p:tgtEl>
                                      </p:cBhvr>
                                    </p:animEffect>
                                  </p:childTnLst>
                                </p:cTn>
                              </p:par>
                            </p:childTnLst>
                          </p:cTn>
                        </p:par>
                        <p:par>
                          <p:cTn id="8" fill="hold">
                            <p:stCondLst>
                              <p:cond delay="499"/>
                            </p:stCondLst>
                            <p:childTnLst>
                              <p:par>
                                <p:cTn id="9" presetClass="entr" nodeType="afterEffect" presetID="9" grpId="2" fill="hold">
                                  <p:stCondLst>
                                    <p:cond delay="0"/>
                                  </p:stCondLst>
                                  <p:iterate type="el" backwards="0">
                                    <p:tmAbs val="0"/>
                                  </p:iterate>
                                  <p:childTnLst>
                                    <p:set>
                                      <p:cBhvr>
                                        <p:cTn id="10" fill="hold"/>
                                        <p:tgtEl>
                                          <p:spTgt spid="177"/>
                                        </p:tgtEl>
                                        <p:attrNameLst>
                                          <p:attrName>style.visibility</p:attrName>
                                        </p:attrNameLst>
                                      </p:cBhvr>
                                      <p:to>
                                        <p:strVal val="visible"/>
                                      </p:to>
                                    </p:set>
                                    <p:animEffect filter="dissolve" transition="in">
                                      <p:cBhvr>
                                        <p:cTn id="11" dur="499"/>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4" grpId="1"/>
      <p:bldP build="whole" bldLvl="1" animBg="1" rev="0" advAuto="0" spid="177" grpId="2"/>
    </p:bldLst>
  </p:timing>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Line"/>
          <p:cNvSpPr/>
          <p:nvPr/>
        </p:nvSpPr>
        <p:spPr>
          <a:xfrm flipV="1">
            <a:off x="13756754" y="7781504"/>
            <a:ext cx="6357579" cy="1"/>
          </a:xfrm>
          <a:prstGeom prst="line">
            <a:avLst/>
          </a:prstGeom>
          <a:ln w="101600">
            <a:solidFill>
              <a:srgbClr val="A8D379"/>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182"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3" invalidUrl="" action="" tgtFrame="" tooltip="" history="1" highlightClick="0" endSnd="0"/>
              </a:defRPr>
            </a:lvl1pPr>
          </a:lstStyle>
          <a:p>
            <a:pPr>
              <a:defRPr u="none"/>
            </a:pPr>
            <a:r>
              <a:rPr u="sng">
                <a:hlinkClick r:id="rId3" invalidUrl="" action="" tgtFrame="" tooltip="" history="1" highlightClick="0" endSnd="0"/>
              </a:rPr>
              <a:t>CC BY-SA RStudio</a:t>
            </a:r>
          </a:p>
        </p:txBody>
      </p:sp>
      <p:sp>
        <p:nvSpPr>
          <p:cNvPr id="183" name="R - A computer language for scientists"/>
          <p:cNvSpPr txBox="1"/>
          <p:nvPr/>
        </p:nvSpPr>
        <p:spPr>
          <a:xfrm>
            <a:off x="4007752" y="627000"/>
            <a:ext cx="16368496"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defTabSz="368045">
              <a:defRPr sz="8442">
                <a:latin typeface="Source Sans Pro"/>
                <a:ea typeface="Source Sans Pro"/>
                <a:cs typeface="Source Sans Pro"/>
                <a:sym typeface="Source Sans Pro"/>
              </a:defRPr>
            </a:pPr>
            <a:r>
              <a:rPr b="1"/>
              <a:t>R</a:t>
            </a:r>
            <a:r>
              <a:t> </a:t>
            </a:r>
            <a:r>
              <a:rPr>
                <a:latin typeface="Source Sans Pro Light"/>
                <a:ea typeface="Source Sans Pro Light"/>
                <a:cs typeface="Source Sans Pro Light"/>
                <a:sym typeface="Source Sans Pro Light"/>
              </a:rPr>
              <a:t>- A computer language for scientists</a:t>
            </a:r>
          </a:p>
        </p:txBody>
      </p:sp>
      <p:pic>
        <p:nvPicPr>
          <p:cNvPr id="184" name="Image" descr="Image"/>
          <p:cNvPicPr>
            <a:picLocks noChangeAspect="1"/>
          </p:cNvPicPr>
          <p:nvPr/>
        </p:nvPicPr>
        <p:blipFill>
          <a:blip r:embed="rId4">
            <a:extLst/>
          </a:blip>
          <a:stretch>
            <a:fillRect/>
          </a:stretch>
        </p:blipFill>
        <p:spPr>
          <a:xfrm>
            <a:off x="1868245" y="6024996"/>
            <a:ext cx="2728682" cy="2091812"/>
          </a:xfrm>
          <a:prstGeom prst="rect">
            <a:avLst/>
          </a:prstGeom>
          <a:ln w="12700">
            <a:miter lim="400000"/>
          </a:ln>
        </p:spPr>
      </p:pic>
      <p:sp>
        <p:nvSpPr>
          <p:cNvPr id="185" name="Line"/>
          <p:cNvSpPr/>
          <p:nvPr/>
        </p:nvSpPr>
        <p:spPr>
          <a:xfrm>
            <a:off x="4705478" y="9042853"/>
            <a:ext cx="15459655" cy="1"/>
          </a:xfrm>
          <a:prstGeom prst="line">
            <a:avLst/>
          </a:prstGeom>
          <a:ln w="25400">
            <a:solidFill>
              <a:srgbClr val="000000"/>
            </a:solidFill>
            <a:miter lim="400000"/>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grpSp>
        <p:nvGrpSpPr>
          <p:cNvPr id="188" name="Group"/>
          <p:cNvGrpSpPr/>
          <p:nvPr/>
        </p:nvGrpSpPr>
        <p:grpSpPr>
          <a:xfrm>
            <a:off x="20760295" y="5376007"/>
            <a:ext cx="1755460" cy="2723988"/>
            <a:chOff x="0" y="0"/>
            <a:chExt cx="1755459" cy="2723987"/>
          </a:xfrm>
        </p:grpSpPr>
        <p:pic>
          <p:nvPicPr>
            <p:cNvPr id="186" name="server5.png" descr="server5.png"/>
            <p:cNvPicPr>
              <a:picLocks noChangeAspect="1"/>
            </p:cNvPicPr>
            <p:nvPr/>
          </p:nvPicPr>
          <p:blipFill>
            <a:blip r:embed="rId5">
              <a:extLst/>
            </a:blip>
            <a:stretch>
              <a:fillRect/>
            </a:stretch>
          </p:blipFill>
          <p:spPr>
            <a:xfrm>
              <a:off x="0" y="0"/>
              <a:ext cx="1755460" cy="2723988"/>
            </a:xfrm>
            <a:prstGeom prst="rect">
              <a:avLst/>
            </a:prstGeom>
            <a:ln w="12700" cap="flat">
              <a:noFill/>
              <a:miter lim="400000"/>
            </a:ln>
            <a:effectLst/>
          </p:spPr>
        </p:pic>
        <p:pic>
          <p:nvPicPr>
            <p:cNvPr id="187" name="server5.png" descr="server5.png"/>
            <p:cNvPicPr>
              <a:picLocks noChangeAspect="1"/>
            </p:cNvPicPr>
            <p:nvPr/>
          </p:nvPicPr>
          <p:blipFill>
            <a:blip r:embed="rId6">
              <a:extLst/>
            </a:blip>
            <a:stretch>
              <a:fillRect/>
            </a:stretch>
          </p:blipFill>
          <p:spPr>
            <a:xfrm>
              <a:off x="28957" y="44933"/>
              <a:ext cx="1697545" cy="2634122"/>
            </a:xfrm>
            <a:prstGeom prst="rect">
              <a:avLst/>
            </a:prstGeom>
            <a:ln w="12700" cap="flat">
              <a:noFill/>
              <a:miter lim="400000"/>
            </a:ln>
            <a:effectLst/>
          </p:spPr>
        </p:pic>
      </p:grpSp>
      <p:sp>
        <p:nvSpPr>
          <p:cNvPr id="189" name="Human thought"/>
          <p:cNvSpPr txBox="1"/>
          <p:nvPr/>
        </p:nvSpPr>
        <p:spPr>
          <a:xfrm>
            <a:off x="2128931" y="8241589"/>
            <a:ext cx="2207309" cy="16025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nSpc>
                <a:spcPct val="90000"/>
              </a:lnSpc>
              <a:defRPr sz="3500">
                <a:latin typeface="Source Sans Pro"/>
                <a:ea typeface="Source Sans Pro"/>
                <a:cs typeface="Source Sans Pro"/>
                <a:sym typeface="Source Sans Pro"/>
              </a:defRPr>
            </a:lvl1pPr>
          </a:lstStyle>
          <a:p>
            <a:pPr/>
            <a:r>
              <a:t>Human thought</a:t>
            </a:r>
          </a:p>
        </p:txBody>
      </p:sp>
      <p:sp>
        <p:nvSpPr>
          <p:cNvPr id="190" name="Machine language"/>
          <p:cNvSpPr txBox="1"/>
          <p:nvPr/>
        </p:nvSpPr>
        <p:spPr>
          <a:xfrm>
            <a:off x="20534371" y="8241589"/>
            <a:ext cx="2207309" cy="16025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nSpc>
                <a:spcPct val="90000"/>
              </a:lnSpc>
              <a:defRPr sz="3500">
                <a:latin typeface="Source Sans Pro"/>
                <a:ea typeface="Source Sans Pro"/>
                <a:cs typeface="Source Sans Pro"/>
                <a:sym typeface="Source Sans Pro"/>
              </a:defRPr>
            </a:lvl1pPr>
          </a:lstStyle>
          <a:p>
            <a:pPr/>
            <a:r>
              <a:t>Machine language</a:t>
            </a:r>
          </a:p>
        </p:txBody>
      </p:sp>
      <p:grpSp>
        <p:nvGrpSpPr>
          <p:cNvPr id="193" name="Group"/>
          <p:cNvGrpSpPr/>
          <p:nvPr/>
        </p:nvGrpSpPr>
        <p:grpSpPr>
          <a:xfrm>
            <a:off x="12806098" y="6641358"/>
            <a:ext cx="1842642" cy="1332227"/>
            <a:chOff x="0" y="0"/>
            <a:chExt cx="1842641" cy="1332225"/>
          </a:xfrm>
        </p:grpSpPr>
        <p:sp>
          <p:nvSpPr>
            <p:cNvPr id="191" name="Line"/>
            <p:cNvSpPr/>
            <p:nvPr/>
          </p:nvSpPr>
          <p:spPr>
            <a:xfrm flipV="1">
              <a:off x="995874" y="948069"/>
              <a:ext cx="1" cy="384157"/>
            </a:xfrm>
            <a:prstGeom prst="line">
              <a:avLst/>
            </a:prstGeom>
            <a:noFill/>
            <a:ln w="101600" cap="flat">
              <a:solidFill>
                <a:srgbClr val="B1D183"/>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92" name="C++"/>
            <p:cNvSpPr txBox="1"/>
            <p:nvPr/>
          </p:nvSpPr>
          <p:spPr>
            <a:xfrm>
              <a:off x="0" y="0"/>
              <a:ext cx="1842642" cy="11130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defTabSz="825500">
                <a:defRPr sz="7200">
                  <a:latin typeface="Arial"/>
                  <a:ea typeface="Arial"/>
                  <a:cs typeface="Arial"/>
                  <a:sym typeface="Arial"/>
                </a:defRPr>
              </a:lvl1pPr>
            </a:lstStyle>
            <a:p>
              <a:pPr/>
              <a:r>
                <a:t>C++</a:t>
              </a:r>
            </a:p>
          </p:txBody>
        </p:sp>
      </p:grpSp>
      <p:sp>
        <p:nvSpPr>
          <p:cNvPr id="194" name="Line"/>
          <p:cNvSpPr/>
          <p:nvPr/>
        </p:nvSpPr>
        <p:spPr>
          <a:xfrm flipV="1">
            <a:off x="6889391" y="6575601"/>
            <a:ext cx="13224942" cy="1"/>
          </a:xfrm>
          <a:prstGeom prst="line">
            <a:avLst/>
          </a:prstGeom>
          <a:ln w="101600">
            <a:solidFill>
              <a:srgbClr val="78AAD6"/>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195" name="Line"/>
          <p:cNvSpPr/>
          <p:nvPr/>
        </p:nvSpPr>
        <p:spPr>
          <a:xfrm>
            <a:off x="4705478" y="7781502"/>
            <a:ext cx="8941452" cy="1"/>
          </a:xfrm>
          <a:prstGeom prst="line">
            <a:avLst/>
          </a:prstGeom>
          <a:ln w="25400">
            <a:solidFill>
              <a:srgbClr val="000000"/>
            </a:solidFill>
            <a:miter lim="400000"/>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196" name="Line"/>
          <p:cNvSpPr/>
          <p:nvPr/>
        </p:nvSpPr>
        <p:spPr>
          <a:xfrm>
            <a:off x="4705478" y="6575602"/>
            <a:ext cx="2074089" cy="1"/>
          </a:xfrm>
          <a:prstGeom prst="line">
            <a:avLst/>
          </a:prstGeom>
          <a:ln w="25400">
            <a:solidFill>
              <a:srgbClr val="000000"/>
            </a:solidFill>
            <a:miter lim="400000"/>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grpSp>
        <p:nvGrpSpPr>
          <p:cNvPr id="199" name="Group"/>
          <p:cNvGrpSpPr/>
          <p:nvPr/>
        </p:nvGrpSpPr>
        <p:grpSpPr>
          <a:xfrm>
            <a:off x="5986394" y="5114726"/>
            <a:ext cx="1453100" cy="1652957"/>
            <a:chOff x="0" y="0"/>
            <a:chExt cx="1453099" cy="1652955"/>
          </a:xfrm>
        </p:grpSpPr>
        <p:pic>
          <p:nvPicPr>
            <p:cNvPr id="197" name="R-logo.001.png" descr="R-logo.001.png"/>
            <p:cNvPicPr>
              <a:picLocks noChangeAspect="1"/>
            </p:cNvPicPr>
            <p:nvPr/>
          </p:nvPicPr>
          <p:blipFill>
            <a:blip r:embed="rId7">
              <a:extLst/>
            </a:blip>
            <a:srcRect l="3004" t="18912" r="54323" b="19729"/>
            <a:stretch>
              <a:fillRect/>
            </a:stretch>
          </p:blipFill>
          <p:spPr>
            <a:xfrm>
              <a:off x="0" y="0"/>
              <a:ext cx="1453100" cy="1175295"/>
            </a:xfrm>
            <a:prstGeom prst="rect">
              <a:avLst/>
            </a:prstGeom>
            <a:ln w="12700" cap="flat">
              <a:noFill/>
              <a:miter lim="400000"/>
            </a:ln>
            <a:effectLst/>
          </p:spPr>
        </p:pic>
        <p:sp>
          <p:nvSpPr>
            <p:cNvPr id="198" name="Line"/>
            <p:cNvSpPr/>
            <p:nvPr/>
          </p:nvSpPr>
          <p:spPr>
            <a:xfrm flipV="1">
              <a:off x="952525" y="1268798"/>
              <a:ext cx="1" cy="384158"/>
            </a:xfrm>
            <a:prstGeom prst="line">
              <a:avLst/>
            </a:prstGeom>
            <a:noFill/>
            <a:ln w="101600" cap="flat">
              <a:solidFill>
                <a:srgbClr val="78AAD6"/>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85"/>
                                        </p:tgtEl>
                                        <p:attrNameLst>
                                          <p:attrName>style.visibility</p:attrName>
                                        </p:attrNameLst>
                                      </p:cBhvr>
                                      <p:to>
                                        <p:strVal val="visible"/>
                                      </p:to>
                                    </p:set>
                                    <p:animEffect filter="wipe(left)" transition="in">
                                      <p:cBhvr>
                                        <p:cTn id="7" dur="499"/>
                                        <p:tgtEl>
                                          <p:spTgt spid="185"/>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el" backwards="0">
                                    <p:tmAbs val="0"/>
                                  </p:iterate>
                                  <p:childTnLst>
                                    <p:set>
                                      <p:cBhvr>
                                        <p:cTn id="11" fill="hold"/>
                                        <p:tgtEl>
                                          <p:spTgt spid="19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8" presetID="22" grpId="3" fill="hold">
                                  <p:stCondLst>
                                    <p:cond delay="0"/>
                                  </p:stCondLst>
                                  <p:iterate type="el" backwards="0">
                                    <p:tmAbs val="0"/>
                                  </p:iterate>
                                  <p:childTnLst>
                                    <p:set>
                                      <p:cBhvr>
                                        <p:cTn id="15" fill="hold"/>
                                        <p:tgtEl>
                                          <p:spTgt spid="195"/>
                                        </p:tgtEl>
                                        <p:attrNameLst>
                                          <p:attrName>style.visibility</p:attrName>
                                        </p:attrNameLst>
                                      </p:cBhvr>
                                      <p:to>
                                        <p:strVal val="visible"/>
                                      </p:to>
                                    </p:set>
                                    <p:animEffect filter="wipe(left)" transition="in">
                                      <p:cBhvr>
                                        <p:cTn id="16" dur="400"/>
                                        <p:tgtEl>
                                          <p:spTgt spid="195"/>
                                        </p:tgtEl>
                                      </p:cBhvr>
                                    </p:animEffec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8" presetID="22" grpId="4" fill="hold">
                                  <p:stCondLst>
                                    <p:cond delay="0"/>
                                  </p:stCondLst>
                                  <p:iterate type="el" backwards="0">
                                    <p:tmAbs val="0"/>
                                  </p:iterate>
                                  <p:childTnLst>
                                    <p:set>
                                      <p:cBhvr>
                                        <p:cTn id="20" fill="hold"/>
                                        <p:tgtEl>
                                          <p:spTgt spid="181"/>
                                        </p:tgtEl>
                                        <p:attrNameLst>
                                          <p:attrName>style.visibility</p:attrName>
                                        </p:attrNameLst>
                                      </p:cBhvr>
                                      <p:to>
                                        <p:strVal val="visible"/>
                                      </p:to>
                                    </p:set>
                                    <p:animEffect filter="wipe(left)" transition="in">
                                      <p:cBhvr>
                                        <p:cTn id="21" dur="399"/>
                                        <p:tgtEl>
                                          <p:spTgt spid="181"/>
                                        </p:tgtEl>
                                      </p:cBhvr>
                                    </p:animEffect>
                                  </p:childTnLst>
                                </p:cTn>
                              </p:par>
                            </p:childTnLst>
                          </p:cTn>
                        </p:par>
                      </p:childTnLst>
                    </p:cTn>
                  </p:par>
                  <p:par>
                    <p:cTn id="22" fill="hold">
                      <p:stCondLst>
                        <p:cond delay="indefinite"/>
                      </p:stCondLst>
                      <p:childTnLst>
                        <p:par>
                          <p:cTn id="23" fill="hold">
                            <p:stCondLst>
                              <p:cond delay="0"/>
                            </p:stCondLst>
                            <p:childTnLst>
                              <p:par>
                                <p:cTn id="24" presetClass="entr" nodeType="clickEffect" presetSubtype="0" presetID="1" grpId="5" fill="hold">
                                  <p:stCondLst>
                                    <p:cond delay="0"/>
                                  </p:stCondLst>
                                  <p:iterate type="el" backwards="0">
                                    <p:tmAbs val="0"/>
                                  </p:iterate>
                                  <p:childTnLst>
                                    <p:set>
                                      <p:cBhvr>
                                        <p:cTn id="25" fill="hold"/>
                                        <p:tgtEl>
                                          <p:spTgt spid="199"/>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Class="entr" nodeType="clickEffect" presetSubtype="8" presetID="22" grpId="6" fill="hold">
                                  <p:stCondLst>
                                    <p:cond delay="0"/>
                                  </p:stCondLst>
                                  <p:iterate type="el" backwards="0">
                                    <p:tmAbs val="0"/>
                                  </p:iterate>
                                  <p:childTnLst>
                                    <p:set>
                                      <p:cBhvr>
                                        <p:cTn id="29" fill="hold"/>
                                        <p:tgtEl>
                                          <p:spTgt spid="196"/>
                                        </p:tgtEl>
                                        <p:attrNameLst>
                                          <p:attrName>style.visibility</p:attrName>
                                        </p:attrNameLst>
                                      </p:cBhvr>
                                      <p:to>
                                        <p:strVal val="visible"/>
                                      </p:to>
                                    </p:set>
                                    <p:animEffect filter="wipe(left)" transition="in">
                                      <p:cBhvr>
                                        <p:cTn id="30" dur="200"/>
                                        <p:tgtEl>
                                          <p:spTgt spid="196"/>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8" presetID="22" grpId="7" fill="hold">
                                  <p:stCondLst>
                                    <p:cond delay="0"/>
                                  </p:stCondLst>
                                  <p:iterate type="el" backwards="0">
                                    <p:tmAbs val="0"/>
                                  </p:iterate>
                                  <p:childTnLst>
                                    <p:set>
                                      <p:cBhvr>
                                        <p:cTn id="34" fill="hold"/>
                                        <p:tgtEl>
                                          <p:spTgt spid="194"/>
                                        </p:tgtEl>
                                        <p:attrNameLst>
                                          <p:attrName>style.visibility</p:attrName>
                                        </p:attrNameLst>
                                      </p:cBhvr>
                                      <p:to>
                                        <p:strVal val="visible"/>
                                      </p:to>
                                    </p:set>
                                    <p:animEffect filter="wipe(left)" transition="in">
                                      <p:cBhvr>
                                        <p:cTn id="35" dur="600"/>
                                        <p:tgtEl>
                                          <p:spTgt spid="1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5" grpId="1"/>
      <p:bldP build="whole" bldLvl="1" animBg="1" rev="0" advAuto="0" spid="196" grpId="6"/>
      <p:bldP build="whole" bldLvl="1" animBg="1" rev="0" advAuto="0" spid="181" grpId="4"/>
      <p:bldP build="whole" bldLvl="1" animBg="1" rev="0" advAuto="0" spid="199" grpId="5"/>
      <p:bldP build="whole" bldLvl="1" animBg="1" rev="0" advAuto="0" spid="195" grpId="3"/>
      <p:bldP build="whole" bldLvl="1" animBg="1" rev="0" advAuto="0" spid="193" grpId="2"/>
      <p:bldP build="whole" bldLvl="1" animBg="1" rev="0" advAuto="0" spid="194" grpId="7"/>
    </p:bldLst>
  </p:timing>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Group"/>
          <p:cNvSpPr/>
          <p:nvPr/>
        </p:nvSpPr>
        <p:spPr>
          <a:xfrm flipV="1">
            <a:off x="13756754" y="6575603"/>
            <a:ext cx="6357579" cy="1"/>
          </a:xfrm>
          <a:prstGeom prst="line">
            <a:avLst/>
          </a:prstGeom>
          <a:ln w="101600">
            <a:solidFill>
              <a:srgbClr val="A8D379"/>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204"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3" invalidUrl="" action="" tgtFrame="" tooltip="" history="1" highlightClick="0" endSnd="0"/>
              </a:defRPr>
            </a:lvl1pPr>
          </a:lstStyle>
          <a:p>
            <a:pPr>
              <a:defRPr u="none"/>
            </a:pPr>
            <a:r>
              <a:rPr u="sng">
                <a:hlinkClick r:id="rId3" invalidUrl="" action="" tgtFrame="" tooltip="" history="1" highlightClick="0" endSnd="0"/>
              </a:rPr>
              <a:t>CC BY-SA RStudio</a:t>
            </a:r>
          </a:p>
        </p:txBody>
      </p:sp>
      <p:sp>
        <p:nvSpPr>
          <p:cNvPr id="205" name="R - A computer language for scientists"/>
          <p:cNvSpPr txBox="1"/>
          <p:nvPr/>
        </p:nvSpPr>
        <p:spPr>
          <a:xfrm>
            <a:off x="4007752" y="627000"/>
            <a:ext cx="16368496"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defTabSz="368045">
              <a:defRPr sz="8442">
                <a:latin typeface="Source Sans Pro"/>
                <a:ea typeface="Source Sans Pro"/>
                <a:cs typeface="Source Sans Pro"/>
                <a:sym typeface="Source Sans Pro"/>
              </a:defRPr>
            </a:pPr>
            <a:r>
              <a:rPr b="1"/>
              <a:t>R</a:t>
            </a:r>
            <a:r>
              <a:t> </a:t>
            </a:r>
            <a:r>
              <a:rPr>
                <a:latin typeface="Source Sans Pro Light"/>
                <a:ea typeface="Source Sans Pro Light"/>
                <a:cs typeface="Source Sans Pro Light"/>
                <a:sym typeface="Source Sans Pro Light"/>
              </a:rPr>
              <a:t>- A computer language for scientists</a:t>
            </a:r>
          </a:p>
        </p:txBody>
      </p:sp>
      <p:pic>
        <p:nvPicPr>
          <p:cNvPr id="206" name="Image" descr="Image"/>
          <p:cNvPicPr>
            <a:picLocks noChangeAspect="1"/>
          </p:cNvPicPr>
          <p:nvPr/>
        </p:nvPicPr>
        <p:blipFill>
          <a:blip r:embed="rId4">
            <a:extLst/>
          </a:blip>
          <a:stretch>
            <a:fillRect/>
          </a:stretch>
        </p:blipFill>
        <p:spPr>
          <a:xfrm>
            <a:off x="1868245" y="6024996"/>
            <a:ext cx="2728682" cy="2091812"/>
          </a:xfrm>
          <a:prstGeom prst="rect">
            <a:avLst/>
          </a:prstGeom>
          <a:ln w="12700">
            <a:miter lim="400000"/>
          </a:ln>
        </p:spPr>
      </p:pic>
      <p:sp>
        <p:nvSpPr>
          <p:cNvPr id="207" name="Line"/>
          <p:cNvSpPr/>
          <p:nvPr/>
        </p:nvSpPr>
        <p:spPr>
          <a:xfrm>
            <a:off x="4705478" y="9042853"/>
            <a:ext cx="15459655" cy="1"/>
          </a:xfrm>
          <a:prstGeom prst="line">
            <a:avLst/>
          </a:prstGeom>
          <a:ln w="25400">
            <a:solidFill>
              <a:srgbClr val="000000"/>
            </a:solidFill>
            <a:miter lim="400000"/>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grpSp>
        <p:nvGrpSpPr>
          <p:cNvPr id="210" name="Group"/>
          <p:cNvGrpSpPr/>
          <p:nvPr/>
        </p:nvGrpSpPr>
        <p:grpSpPr>
          <a:xfrm>
            <a:off x="20760295" y="5376007"/>
            <a:ext cx="1755460" cy="2723988"/>
            <a:chOff x="0" y="0"/>
            <a:chExt cx="1755459" cy="2723987"/>
          </a:xfrm>
        </p:grpSpPr>
        <p:pic>
          <p:nvPicPr>
            <p:cNvPr id="208" name="server5.png" descr="server5.png"/>
            <p:cNvPicPr>
              <a:picLocks noChangeAspect="1"/>
            </p:cNvPicPr>
            <p:nvPr/>
          </p:nvPicPr>
          <p:blipFill>
            <a:blip r:embed="rId5">
              <a:extLst/>
            </a:blip>
            <a:stretch>
              <a:fillRect/>
            </a:stretch>
          </p:blipFill>
          <p:spPr>
            <a:xfrm>
              <a:off x="0" y="0"/>
              <a:ext cx="1755460" cy="2723988"/>
            </a:xfrm>
            <a:prstGeom prst="rect">
              <a:avLst/>
            </a:prstGeom>
            <a:ln w="12700" cap="flat">
              <a:noFill/>
              <a:miter lim="400000"/>
            </a:ln>
            <a:effectLst/>
          </p:spPr>
        </p:pic>
        <p:pic>
          <p:nvPicPr>
            <p:cNvPr id="209" name="server5.png" descr="server5.png"/>
            <p:cNvPicPr>
              <a:picLocks noChangeAspect="1"/>
            </p:cNvPicPr>
            <p:nvPr/>
          </p:nvPicPr>
          <p:blipFill>
            <a:blip r:embed="rId6">
              <a:extLst/>
            </a:blip>
            <a:stretch>
              <a:fillRect/>
            </a:stretch>
          </p:blipFill>
          <p:spPr>
            <a:xfrm>
              <a:off x="28957" y="44933"/>
              <a:ext cx="1697545" cy="2634122"/>
            </a:xfrm>
            <a:prstGeom prst="rect">
              <a:avLst/>
            </a:prstGeom>
            <a:ln w="12700" cap="flat">
              <a:noFill/>
              <a:miter lim="400000"/>
            </a:ln>
            <a:effectLst/>
          </p:spPr>
        </p:pic>
      </p:grpSp>
      <p:sp>
        <p:nvSpPr>
          <p:cNvPr id="211" name="Human thought"/>
          <p:cNvSpPr txBox="1"/>
          <p:nvPr/>
        </p:nvSpPr>
        <p:spPr>
          <a:xfrm>
            <a:off x="2128931" y="8241589"/>
            <a:ext cx="2207309" cy="16025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nSpc>
                <a:spcPct val="90000"/>
              </a:lnSpc>
              <a:defRPr sz="3500">
                <a:latin typeface="Source Sans Pro"/>
                <a:ea typeface="Source Sans Pro"/>
                <a:cs typeface="Source Sans Pro"/>
                <a:sym typeface="Source Sans Pro"/>
              </a:defRPr>
            </a:lvl1pPr>
          </a:lstStyle>
          <a:p>
            <a:pPr/>
            <a:r>
              <a:t>Human thought</a:t>
            </a:r>
          </a:p>
        </p:txBody>
      </p:sp>
      <p:sp>
        <p:nvSpPr>
          <p:cNvPr id="212" name="Machine language"/>
          <p:cNvSpPr txBox="1"/>
          <p:nvPr/>
        </p:nvSpPr>
        <p:spPr>
          <a:xfrm>
            <a:off x="20534371" y="8241589"/>
            <a:ext cx="2207309" cy="16025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nSpc>
                <a:spcPct val="90000"/>
              </a:lnSpc>
              <a:defRPr sz="3500">
                <a:latin typeface="Source Sans Pro"/>
                <a:ea typeface="Source Sans Pro"/>
                <a:cs typeface="Source Sans Pro"/>
                <a:sym typeface="Source Sans Pro"/>
              </a:defRPr>
            </a:lvl1pPr>
          </a:lstStyle>
          <a:p>
            <a:pPr/>
            <a:r>
              <a:t>Machine language</a:t>
            </a:r>
          </a:p>
        </p:txBody>
      </p:sp>
      <p:sp>
        <p:nvSpPr>
          <p:cNvPr id="213" name="Group"/>
          <p:cNvSpPr/>
          <p:nvPr/>
        </p:nvSpPr>
        <p:spPr>
          <a:xfrm flipV="1">
            <a:off x="13756754" y="7781504"/>
            <a:ext cx="6357579" cy="1"/>
          </a:xfrm>
          <a:prstGeom prst="line">
            <a:avLst/>
          </a:prstGeom>
          <a:ln w="101600">
            <a:solidFill>
              <a:srgbClr val="A8D379"/>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214" name="Line"/>
          <p:cNvSpPr/>
          <p:nvPr/>
        </p:nvSpPr>
        <p:spPr>
          <a:xfrm flipV="1">
            <a:off x="6889391" y="6575602"/>
            <a:ext cx="6836089" cy="1"/>
          </a:xfrm>
          <a:prstGeom prst="line">
            <a:avLst/>
          </a:prstGeom>
          <a:ln w="101600">
            <a:solidFill>
              <a:srgbClr val="78AAD6"/>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grpSp>
        <p:nvGrpSpPr>
          <p:cNvPr id="217" name="Group"/>
          <p:cNvGrpSpPr/>
          <p:nvPr/>
        </p:nvGrpSpPr>
        <p:grpSpPr>
          <a:xfrm>
            <a:off x="12806098" y="6641358"/>
            <a:ext cx="1842642" cy="1332227"/>
            <a:chOff x="0" y="0"/>
            <a:chExt cx="1842641" cy="1332225"/>
          </a:xfrm>
        </p:grpSpPr>
        <p:sp>
          <p:nvSpPr>
            <p:cNvPr id="215" name="Line"/>
            <p:cNvSpPr/>
            <p:nvPr/>
          </p:nvSpPr>
          <p:spPr>
            <a:xfrm flipV="1">
              <a:off x="995874" y="948069"/>
              <a:ext cx="1" cy="384157"/>
            </a:xfrm>
            <a:prstGeom prst="line">
              <a:avLst/>
            </a:prstGeom>
            <a:noFill/>
            <a:ln w="101600" cap="flat">
              <a:solidFill>
                <a:srgbClr val="B1D183"/>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16" name="C++"/>
            <p:cNvSpPr txBox="1"/>
            <p:nvPr/>
          </p:nvSpPr>
          <p:spPr>
            <a:xfrm>
              <a:off x="0" y="0"/>
              <a:ext cx="1842642" cy="11130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defTabSz="825500">
                <a:defRPr sz="7200">
                  <a:latin typeface="Arial"/>
                  <a:ea typeface="Arial"/>
                  <a:cs typeface="Arial"/>
                  <a:sym typeface="Arial"/>
                </a:defRPr>
              </a:lvl1pPr>
            </a:lstStyle>
            <a:p>
              <a:pPr/>
              <a:r>
                <a:t>C++</a:t>
              </a:r>
            </a:p>
          </p:txBody>
        </p:sp>
      </p:grpSp>
      <p:sp>
        <p:nvSpPr>
          <p:cNvPr id="218" name="Line"/>
          <p:cNvSpPr/>
          <p:nvPr/>
        </p:nvSpPr>
        <p:spPr>
          <a:xfrm>
            <a:off x="4705478" y="7781502"/>
            <a:ext cx="8941452" cy="1"/>
          </a:xfrm>
          <a:prstGeom prst="line">
            <a:avLst/>
          </a:prstGeom>
          <a:ln w="25400">
            <a:solidFill>
              <a:srgbClr val="000000"/>
            </a:solidFill>
            <a:miter lim="400000"/>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219" name="Line"/>
          <p:cNvSpPr/>
          <p:nvPr/>
        </p:nvSpPr>
        <p:spPr>
          <a:xfrm>
            <a:off x="4705478" y="6575602"/>
            <a:ext cx="2074089" cy="1"/>
          </a:xfrm>
          <a:prstGeom prst="line">
            <a:avLst/>
          </a:prstGeom>
          <a:ln w="25400">
            <a:solidFill>
              <a:srgbClr val="000000"/>
            </a:solidFill>
            <a:miter lim="400000"/>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grpSp>
        <p:nvGrpSpPr>
          <p:cNvPr id="222" name="Group"/>
          <p:cNvGrpSpPr/>
          <p:nvPr/>
        </p:nvGrpSpPr>
        <p:grpSpPr>
          <a:xfrm>
            <a:off x="5986394" y="5114726"/>
            <a:ext cx="1453100" cy="1652957"/>
            <a:chOff x="0" y="0"/>
            <a:chExt cx="1453099" cy="1652955"/>
          </a:xfrm>
        </p:grpSpPr>
        <p:pic>
          <p:nvPicPr>
            <p:cNvPr id="220" name="R-logo.001.png" descr="R-logo.001.png"/>
            <p:cNvPicPr>
              <a:picLocks noChangeAspect="1"/>
            </p:cNvPicPr>
            <p:nvPr/>
          </p:nvPicPr>
          <p:blipFill>
            <a:blip r:embed="rId7">
              <a:extLst/>
            </a:blip>
            <a:srcRect l="3004" t="18912" r="54323" b="19729"/>
            <a:stretch>
              <a:fillRect/>
            </a:stretch>
          </p:blipFill>
          <p:spPr>
            <a:xfrm>
              <a:off x="0" y="0"/>
              <a:ext cx="1453100" cy="1175295"/>
            </a:xfrm>
            <a:prstGeom prst="rect">
              <a:avLst/>
            </a:prstGeom>
            <a:ln w="12700" cap="flat">
              <a:noFill/>
              <a:miter lim="400000"/>
            </a:ln>
            <a:effectLst/>
          </p:spPr>
        </p:pic>
        <p:sp>
          <p:nvSpPr>
            <p:cNvPr id="221" name="Line"/>
            <p:cNvSpPr/>
            <p:nvPr/>
          </p:nvSpPr>
          <p:spPr>
            <a:xfrm flipV="1">
              <a:off x="952525" y="1268798"/>
              <a:ext cx="1" cy="384158"/>
            </a:xfrm>
            <a:prstGeom prst="line">
              <a:avLst/>
            </a:prstGeom>
            <a:noFill/>
            <a:ln w="101600" cap="flat">
              <a:solidFill>
                <a:srgbClr val="78AAD6"/>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grpSp>
        <p:nvGrpSpPr>
          <p:cNvPr id="225" name="Group"/>
          <p:cNvGrpSpPr/>
          <p:nvPr/>
        </p:nvGrpSpPr>
        <p:grpSpPr>
          <a:xfrm>
            <a:off x="12810510" y="5440812"/>
            <a:ext cx="1842642" cy="1332227"/>
            <a:chOff x="0" y="0"/>
            <a:chExt cx="1842641" cy="1332225"/>
          </a:xfrm>
        </p:grpSpPr>
        <p:sp>
          <p:nvSpPr>
            <p:cNvPr id="223" name="Line"/>
            <p:cNvSpPr/>
            <p:nvPr/>
          </p:nvSpPr>
          <p:spPr>
            <a:xfrm flipV="1">
              <a:off x="995874" y="948069"/>
              <a:ext cx="1" cy="384157"/>
            </a:xfrm>
            <a:prstGeom prst="line">
              <a:avLst/>
            </a:prstGeom>
            <a:noFill/>
            <a:ln w="101600" cap="flat">
              <a:solidFill>
                <a:srgbClr val="B1D183"/>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24" name="C++"/>
            <p:cNvSpPr txBox="1"/>
            <p:nvPr/>
          </p:nvSpPr>
          <p:spPr>
            <a:xfrm>
              <a:off x="0" y="0"/>
              <a:ext cx="1842642" cy="11130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defTabSz="825500">
                <a:defRPr sz="7200">
                  <a:latin typeface="Arial"/>
                  <a:ea typeface="Arial"/>
                  <a:cs typeface="Arial"/>
                  <a:sym typeface="Arial"/>
                </a:defRPr>
              </a:lvl1pPr>
            </a:lstStyle>
            <a:p>
              <a:pPr/>
              <a:r>
                <a:t>C++</a:t>
              </a:r>
            </a:p>
          </p:txBody>
        </p:sp>
      </p:grpSp>
      <p:grpSp>
        <p:nvGrpSpPr>
          <p:cNvPr id="228" name="Group"/>
          <p:cNvGrpSpPr/>
          <p:nvPr/>
        </p:nvGrpSpPr>
        <p:grpSpPr>
          <a:xfrm>
            <a:off x="12569573" y="5687334"/>
            <a:ext cx="2315693" cy="1085705"/>
            <a:chOff x="-236525" y="246521"/>
            <a:chExt cx="2315691" cy="1085704"/>
          </a:xfrm>
        </p:grpSpPr>
        <p:sp>
          <p:nvSpPr>
            <p:cNvPr id="226" name="Line"/>
            <p:cNvSpPr/>
            <p:nvPr/>
          </p:nvSpPr>
          <p:spPr>
            <a:xfrm flipV="1">
              <a:off x="995874" y="948069"/>
              <a:ext cx="1" cy="384157"/>
            </a:xfrm>
            <a:prstGeom prst="line">
              <a:avLst/>
            </a:prstGeom>
            <a:noFill/>
            <a:ln w="101600" cap="flat">
              <a:solidFill>
                <a:srgbClr val="B1D183"/>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27" name="FORTRAN"/>
            <p:cNvSpPr txBox="1"/>
            <p:nvPr/>
          </p:nvSpPr>
          <p:spPr>
            <a:xfrm>
              <a:off x="-236526" y="246521"/>
              <a:ext cx="2315693" cy="62004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defTabSz="825500">
                <a:defRPr sz="3600">
                  <a:latin typeface="Arial"/>
                  <a:ea typeface="Arial"/>
                  <a:cs typeface="Arial"/>
                  <a:sym typeface="Arial"/>
                </a:defRPr>
              </a:lvl1pPr>
            </a:lstStyle>
            <a:p>
              <a:pPr/>
              <a:r>
                <a:t>FORTRAN</a:t>
              </a:r>
            </a:p>
          </p:txBody>
        </p:sp>
      </p:grpSp>
      <p:grpSp>
        <p:nvGrpSpPr>
          <p:cNvPr id="231" name="Group"/>
          <p:cNvGrpSpPr/>
          <p:nvPr/>
        </p:nvGrpSpPr>
        <p:grpSpPr>
          <a:xfrm>
            <a:off x="12603060" y="5687334"/>
            <a:ext cx="2248719" cy="1085705"/>
            <a:chOff x="-203038" y="246521"/>
            <a:chExt cx="2248718" cy="1085704"/>
          </a:xfrm>
        </p:grpSpPr>
        <p:sp>
          <p:nvSpPr>
            <p:cNvPr id="229" name="Line"/>
            <p:cNvSpPr/>
            <p:nvPr/>
          </p:nvSpPr>
          <p:spPr>
            <a:xfrm flipV="1">
              <a:off x="995874" y="948069"/>
              <a:ext cx="1" cy="384157"/>
            </a:xfrm>
            <a:prstGeom prst="line">
              <a:avLst/>
            </a:prstGeom>
            <a:noFill/>
            <a:ln w="101600" cap="flat">
              <a:solidFill>
                <a:srgbClr val="B1D183"/>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30" name="JavaScript"/>
            <p:cNvSpPr txBox="1"/>
            <p:nvPr/>
          </p:nvSpPr>
          <p:spPr>
            <a:xfrm>
              <a:off x="-203039" y="246521"/>
              <a:ext cx="2248719" cy="62004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defTabSz="825500">
                <a:defRPr sz="3600">
                  <a:latin typeface="Arial"/>
                  <a:ea typeface="Arial"/>
                  <a:cs typeface="Arial"/>
                  <a:sym typeface="Arial"/>
                </a:defRPr>
              </a:lvl1pPr>
            </a:lstStyle>
            <a:p>
              <a:pPr/>
              <a:r>
                <a:t>JavaScript</a:t>
              </a:r>
            </a:p>
          </p:txBody>
        </p:sp>
      </p:grpSp>
      <p:grpSp>
        <p:nvGrpSpPr>
          <p:cNvPr id="234" name="Group"/>
          <p:cNvGrpSpPr/>
          <p:nvPr/>
        </p:nvGrpSpPr>
        <p:grpSpPr>
          <a:xfrm>
            <a:off x="12806098" y="5440812"/>
            <a:ext cx="1842642" cy="1332227"/>
            <a:chOff x="0" y="0"/>
            <a:chExt cx="1842641" cy="1332225"/>
          </a:xfrm>
        </p:grpSpPr>
        <p:sp>
          <p:nvSpPr>
            <p:cNvPr id="232" name="Line"/>
            <p:cNvSpPr/>
            <p:nvPr/>
          </p:nvSpPr>
          <p:spPr>
            <a:xfrm flipV="1">
              <a:off x="995874" y="948069"/>
              <a:ext cx="1" cy="384157"/>
            </a:xfrm>
            <a:prstGeom prst="line">
              <a:avLst/>
            </a:prstGeom>
            <a:noFill/>
            <a:ln w="101600" cap="flat">
              <a:solidFill>
                <a:srgbClr val="B1D183"/>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33" name="C++"/>
            <p:cNvSpPr txBox="1"/>
            <p:nvPr/>
          </p:nvSpPr>
          <p:spPr>
            <a:xfrm>
              <a:off x="0" y="0"/>
              <a:ext cx="1842642" cy="11130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defTabSz="825500">
                <a:defRPr sz="7200">
                  <a:latin typeface="Arial"/>
                  <a:ea typeface="Arial"/>
                  <a:cs typeface="Arial"/>
                  <a:sym typeface="Arial"/>
                </a:defRPr>
              </a:lvl1pPr>
            </a:lstStyle>
            <a:p>
              <a:pPr/>
              <a:r>
                <a:t>C++</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xit" nodeType="afterEffect" presetSubtype="0" presetID="1" grpId="1" fill="hold">
                                  <p:stCondLst>
                                    <p:cond delay="0"/>
                                  </p:stCondLst>
                                  <p:iterate type="el" backwards="0">
                                    <p:tmAbs val="0"/>
                                  </p:iterate>
                                  <p:childTnLst>
                                    <p:set>
                                      <p:cBhvr>
                                        <p:cTn id="6" fill="hold">
                                          <p:stCondLst>
                                            <p:cond delay="0"/>
                                          </p:stCondLst>
                                        </p:cTn>
                                        <p:tgtEl>
                                          <p:spTgt spid="225"/>
                                        </p:tgtEl>
                                        <p:attrNameLst>
                                          <p:attrName>style.visibility</p:attrName>
                                        </p:attrNameLst>
                                      </p:cBhvr>
                                      <p:to>
                                        <p:strVal val="hidden"/>
                                      </p:to>
                                    </p:set>
                                  </p:childTnLst>
                                </p:cTn>
                              </p:par>
                            </p:childTnLst>
                          </p:cTn>
                        </p:par>
                        <p:par>
                          <p:cTn id="7" fill="hold">
                            <p:stCondLst>
                              <p:cond delay="0"/>
                            </p:stCondLst>
                            <p:childTnLst>
                              <p:par>
                                <p:cTn id="8" presetClass="entr" nodeType="afterEffect" presetSubtype="0" presetID="1" grpId="2" fill="hold">
                                  <p:stCondLst>
                                    <p:cond delay="0"/>
                                  </p:stCondLst>
                                  <p:iterate type="el" backwards="0">
                                    <p:tmAbs val="0"/>
                                  </p:iterate>
                                  <p:childTnLst>
                                    <p:set>
                                      <p:cBhvr>
                                        <p:cTn id="9" fill="hold"/>
                                        <p:tgtEl>
                                          <p:spTgt spid="228"/>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Class="exit" nodeType="clickEffect" presetSubtype="0" presetID="1" grpId="3" fill="hold">
                                  <p:stCondLst>
                                    <p:cond delay="0"/>
                                  </p:stCondLst>
                                  <p:iterate type="el" backwards="0">
                                    <p:tmAbs val="0"/>
                                  </p:iterate>
                                  <p:childTnLst>
                                    <p:set>
                                      <p:cBhvr>
                                        <p:cTn id="13" fill="hold">
                                          <p:stCondLst>
                                            <p:cond delay="0"/>
                                          </p:stCondLst>
                                        </p:cTn>
                                        <p:tgtEl>
                                          <p:spTgt spid="228"/>
                                        </p:tgtEl>
                                        <p:attrNameLst>
                                          <p:attrName>style.visibility</p:attrName>
                                        </p:attrNameLst>
                                      </p:cBhvr>
                                      <p:to>
                                        <p:strVal val="hidden"/>
                                      </p:to>
                                    </p:set>
                                  </p:childTnLst>
                                </p:cTn>
                              </p:par>
                            </p:childTnLst>
                          </p:cTn>
                        </p:par>
                        <p:par>
                          <p:cTn id="14" fill="hold">
                            <p:stCondLst>
                              <p:cond delay="0"/>
                            </p:stCondLst>
                            <p:childTnLst>
                              <p:par>
                                <p:cTn id="15" presetClass="entr" nodeType="afterEffect" presetSubtype="0" presetID="1" grpId="4" fill="hold">
                                  <p:stCondLst>
                                    <p:cond delay="0"/>
                                  </p:stCondLst>
                                  <p:iterate type="el" backwards="0">
                                    <p:tmAbs val="0"/>
                                  </p:iterate>
                                  <p:childTnLst>
                                    <p:set>
                                      <p:cBhvr>
                                        <p:cTn id="16" fill="hold"/>
                                        <p:tgtEl>
                                          <p:spTgt spid="23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xit" nodeType="clickEffect" presetSubtype="0" presetID="1" grpId="5" fill="hold">
                                  <p:stCondLst>
                                    <p:cond delay="0"/>
                                  </p:stCondLst>
                                  <p:iterate type="el" backwards="0">
                                    <p:tmAbs val="0"/>
                                  </p:iterate>
                                  <p:childTnLst>
                                    <p:set>
                                      <p:cBhvr>
                                        <p:cTn id="20" fill="hold">
                                          <p:stCondLst>
                                            <p:cond delay="0"/>
                                          </p:stCondLst>
                                        </p:cTn>
                                        <p:tgtEl>
                                          <p:spTgt spid="231"/>
                                        </p:tgtEl>
                                        <p:attrNameLst>
                                          <p:attrName>style.visibility</p:attrName>
                                        </p:attrNameLst>
                                      </p:cBhvr>
                                      <p:to>
                                        <p:strVal val="hidden"/>
                                      </p:to>
                                    </p:set>
                                  </p:childTnLst>
                                </p:cTn>
                              </p:par>
                            </p:childTnLst>
                          </p:cTn>
                        </p:par>
                        <p:par>
                          <p:cTn id="21" fill="hold">
                            <p:stCondLst>
                              <p:cond delay="0"/>
                            </p:stCondLst>
                            <p:childTnLst>
                              <p:par>
                                <p:cTn id="22" presetClass="entr" nodeType="afterEffect" presetSubtype="0" presetID="1" grpId="6" fill="hold">
                                  <p:stCondLst>
                                    <p:cond delay="0"/>
                                  </p:stCondLst>
                                  <p:iterate type="el" backwards="0">
                                    <p:tmAbs val="0"/>
                                  </p:iterate>
                                  <p:childTnLst>
                                    <p:set>
                                      <p:cBhvr>
                                        <p:cTn id="23" fill="hold"/>
                                        <p:tgtEl>
                                          <p:spTgt spid="23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8" grpId="2"/>
      <p:bldP build="whole" bldLvl="1" animBg="1" rev="0" advAuto="0" spid="228" grpId="3"/>
      <p:bldP build="whole" bldLvl="1" animBg="1" rev="0" advAuto="0" spid="225" grpId="1"/>
      <p:bldP build="whole" bldLvl="1" animBg="1" rev="0" advAuto="0" spid="231" grpId="4"/>
      <p:bldP build="whole" bldLvl="1" animBg="1" rev="0" advAuto="0" spid="231" grpId="5"/>
      <p:bldP build="whole" bldLvl="1" animBg="1" rev="0" advAuto="0" spid="234" grpId="6"/>
    </p:bldLst>
  </p:timing>
</p:sld>
</file>

<file path=ppt/slides/slide13.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238"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pic>
        <p:nvPicPr>
          <p:cNvPr id="239" name="server5.png" descr="server5.png"/>
          <p:cNvPicPr>
            <a:picLocks noChangeAspect="1"/>
          </p:cNvPicPr>
          <p:nvPr/>
        </p:nvPicPr>
        <p:blipFill>
          <a:blip r:embed="rId3">
            <a:extLst/>
          </a:blip>
          <a:stretch>
            <a:fillRect/>
          </a:stretch>
        </p:blipFill>
        <p:spPr>
          <a:xfrm>
            <a:off x="7103531" y="495695"/>
            <a:ext cx="1697546" cy="2634122"/>
          </a:xfrm>
          <a:prstGeom prst="rect">
            <a:avLst/>
          </a:prstGeom>
          <a:ln w="12700">
            <a:miter lim="400000"/>
          </a:ln>
        </p:spPr>
      </p:pic>
      <p:pic>
        <p:nvPicPr>
          <p:cNvPr id="240" name="R-logo.001.png" descr="R-logo.001.png"/>
          <p:cNvPicPr>
            <a:picLocks noChangeAspect="1"/>
          </p:cNvPicPr>
          <p:nvPr/>
        </p:nvPicPr>
        <p:blipFill>
          <a:blip r:embed="rId4">
            <a:alphaModFix amt="21918"/>
            <a:extLst/>
          </a:blip>
          <a:srcRect l="3004" t="18912" r="54323" b="19729"/>
          <a:stretch>
            <a:fillRect/>
          </a:stretch>
        </p:blipFill>
        <p:spPr>
          <a:xfrm>
            <a:off x="9302352" y="4733704"/>
            <a:ext cx="5779387" cy="4674477"/>
          </a:xfrm>
          <a:prstGeom prst="rect">
            <a:avLst/>
          </a:prstGeom>
          <a:ln w="12700">
            <a:miter lim="400000"/>
          </a:ln>
        </p:spPr>
      </p:pic>
      <p:pic>
        <p:nvPicPr>
          <p:cNvPr id="241" name="profile.png" descr="profile.png"/>
          <p:cNvPicPr>
            <a:picLocks noChangeAspect="1"/>
          </p:cNvPicPr>
          <p:nvPr/>
        </p:nvPicPr>
        <p:blipFill>
          <a:blip r:embed="rId5">
            <a:extLst/>
          </a:blip>
          <a:stretch>
            <a:fillRect/>
          </a:stretch>
        </p:blipFill>
        <p:spPr>
          <a:xfrm>
            <a:off x="6860009" y="5089131"/>
            <a:ext cx="10663982" cy="6339644"/>
          </a:xfrm>
          <a:prstGeom prst="rect">
            <a:avLst/>
          </a:prstGeom>
          <a:ln w="12700">
            <a:miter lim="400000"/>
          </a:ln>
        </p:spPr>
      </p:pic>
      <p:sp>
        <p:nvSpPr>
          <p:cNvPr id="242" name="Group"/>
          <p:cNvSpPr txBox="1"/>
          <p:nvPr/>
        </p:nvSpPr>
        <p:spPr>
          <a:xfrm>
            <a:off x="9957071" y="1110632"/>
            <a:ext cx="7441724" cy="130813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ormAutofit fontScale="100000" lnSpcReduction="0"/>
          </a:bodyPr>
          <a:lstStyle>
            <a:lvl1pPr algn="l">
              <a:spcBef>
                <a:spcPts val="2400"/>
              </a:spcBef>
              <a:defRPr sz="7300">
                <a:latin typeface="Source Sans Pro"/>
                <a:ea typeface="Source Sans Pro"/>
                <a:cs typeface="Source Sans Pro"/>
                <a:sym typeface="Source Sans Pro"/>
              </a:defRPr>
            </a:lvl1pPr>
          </a:lstStyle>
          <a:p>
            <a:pPr/>
            <a:r>
              <a:t>Machine language</a:t>
            </a:r>
          </a:p>
        </p:txBody>
      </p:sp>
      <p:grpSp>
        <p:nvGrpSpPr>
          <p:cNvPr id="245" name="Group"/>
          <p:cNvGrpSpPr/>
          <p:nvPr/>
        </p:nvGrpSpPr>
        <p:grpSpPr>
          <a:xfrm>
            <a:off x="6719225" y="11549173"/>
            <a:ext cx="13325727" cy="1730241"/>
            <a:chOff x="0" y="0"/>
            <a:chExt cx="13325726" cy="1730240"/>
          </a:xfrm>
        </p:grpSpPr>
        <p:pic>
          <p:nvPicPr>
            <p:cNvPr id="243" name="Image" descr="Image"/>
            <p:cNvPicPr>
              <a:picLocks noChangeAspect="1"/>
            </p:cNvPicPr>
            <p:nvPr/>
          </p:nvPicPr>
          <p:blipFill>
            <a:blip r:embed="rId6">
              <a:extLst/>
            </a:blip>
            <a:stretch>
              <a:fillRect/>
            </a:stretch>
          </p:blipFill>
          <p:spPr>
            <a:xfrm>
              <a:off x="0" y="0"/>
              <a:ext cx="2257027" cy="1730241"/>
            </a:xfrm>
            <a:prstGeom prst="rect">
              <a:avLst/>
            </a:prstGeom>
            <a:ln w="12700" cap="flat">
              <a:noFill/>
              <a:miter lim="400000"/>
            </a:ln>
            <a:effectLst/>
          </p:spPr>
        </p:pic>
        <p:sp>
          <p:nvSpPr>
            <p:cNvPr id="244" name="Human language"/>
            <p:cNvSpPr txBox="1"/>
            <p:nvPr/>
          </p:nvSpPr>
          <p:spPr>
            <a:xfrm>
              <a:off x="3237845" y="211054"/>
              <a:ext cx="10087882" cy="130813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lvl1pPr algn="l">
                <a:spcBef>
                  <a:spcPts val="2400"/>
                </a:spcBef>
                <a:defRPr sz="7300">
                  <a:latin typeface="Source Sans Pro"/>
                  <a:ea typeface="Source Sans Pro"/>
                  <a:cs typeface="Source Sans Pro"/>
                  <a:sym typeface="Source Sans Pro"/>
                </a:defRPr>
              </a:lvl1pPr>
            </a:lstStyle>
            <a:p>
              <a:pPr/>
              <a:r>
                <a:t>Human language</a:t>
              </a:r>
            </a:p>
          </p:txBody>
        </p:sp>
      </p:grpSp>
      <p:grpSp>
        <p:nvGrpSpPr>
          <p:cNvPr id="254" name="Group"/>
          <p:cNvGrpSpPr/>
          <p:nvPr/>
        </p:nvGrpSpPr>
        <p:grpSpPr>
          <a:xfrm>
            <a:off x="6591384" y="2098161"/>
            <a:ext cx="10807411" cy="7413330"/>
            <a:chOff x="0" y="0"/>
            <a:chExt cx="10807410" cy="7413328"/>
          </a:xfrm>
        </p:grpSpPr>
        <p:sp>
          <p:nvSpPr>
            <p:cNvPr id="246" name="C++, FORTRAN, etc."/>
            <p:cNvSpPr txBox="1"/>
            <p:nvPr/>
          </p:nvSpPr>
          <p:spPr>
            <a:xfrm>
              <a:off x="3365686" y="633809"/>
              <a:ext cx="7441725" cy="130813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lvl1pPr algn="l" defTabSz="572516">
                <a:spcBef>
                  <a:spcPts val="2300"/>
                </a:spcBef>
                <a:defRPr sz="7154">
                  <a:solidFill>
                    <a:srgbClr val="A8D379"/>
                  </a:solidFill>
                  <a:latin typeface="Source Sans Pro"/>
                  <a:ea typeface="Source Sans Pro"/>
                  <a:cs typeface="Source Sans Pro"/>
                  <a:sym typeface="Source Sans Pro"/>
                </a:defRPr>
              </a:lvl1pPr>
            </a:lstStyle>
            <a:p>
              <a:pPr/>
              <a:r>
                <a:t>C++, FORTRAN, etc.</a:t>
              </a:r>
            </a:p>
          </p:txBody>
        </p:sp>
        <p:sp>
          <p:nvSpPr>
            <p:cNvPr id="247" name="Oval"/>
            <p:cNvSpPr/>
            <p:nvPr/>
          </p:nvSpPr>
          <p:spPr>
            <a:xfrm>
              <a:off x="0" y="2699043"/>
              <a:ext cx="2298827" cy="1040591"/>
            </a:xfrm>
            <a:prstGeom prst="ellipse">
              <a:avLst/>
            </a:prstGeom>
            <a:noFill/>
            <a:ln w="127000" cap="flat">
              <a:solidFill>
                <a:srgbClr val="A8D379"/>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48" name="Oval"/>
            <p:cNvSpPr/>
            <p:nvPr/>
          </p:nvSpPr>
          <p:spPr>
            <a:xfrm>
              <a:off x="2670364" y="3835314"/>
              <a:ext cx="3046476" cy="1270989"/>
            </a:xfrm>
            <a:prstGeom prst="ellipse">
              <a:avLst/>
            </a:prstGeom>
            <a:noFill/>
            <a:ln w="127000" cap="flat">
              <a:solidFill>
                <a:srgbClr val="A8D379"/>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49" name="Oval"/>
            <p:cNvSpPr/>
            <p:nvPr/>
          </p:nvSpPr>
          <p:spPr>
            <a:xfrm>
              <a:off x="6361108" y="6142340"/>
              <a:ext cx="1450881" cy="1270989"/>
            </a:xfrm>
            <a:prstGeom prst="ellipse">
              <a:avLst/>
            </a:prstGeom>
            <a:noFill/>
            <a:ln w="127000" cap="flat">
              <a:solidFill>
                <a:srgbClr val="A8D379"/>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50" name="Line"/>
            <p:cNvSpPr/>
            <p:nvPr/>
          </p:nvSpPr>
          <p:spPr>
            <a:xfrm flipV="1">
              <a:off x="1912742" y="1629305"/>
              <a:ext cx="1461066" cy="1182590"/>
            </a:xfrm>
            <a:prstGeom prst="line">
              <a:avLst/>
            </a:prstGeom>
            <a:noFill/>
            <a:ln w="101600" cap="flat">
              <a:solidFill>
                <a:srgbClr val="A8D379"/>
              </a:solidFill>
              <a:prstDash val="solid"/>
              <a:miter lim="400000"/>
            </a:ln>
            <a:effectLst/>
          </p:spPr>
          <p:txBody>
            <a:bodyPr wrap="square" lIns="50800" tIns="50800" rIns="50800" bIns="50800" numCol="1" anchor="ctr">
              <a:noAutofit/>
            </a:bodyPr>
            <a:lstStyle/>
            <a:p>
              <a:pPr defTabSz="825500">
                <a:defRPr sz="5000">
                  <a:solidFill>
                    <a:srgbClr val="535353"/>
                  </a:solidFill>
                  <a:latin typeface="Gill Sans Light"/>
                  <a:ea typeface="Gill Sans Light"/>
                  <a:cs typeface="Gill Sans Light"/>
                  <a:sym typeface="Gill Sans Light"/>
                </a:defRPr>
              </a:pPr>
            </a:p>
          </p:txBody>
        </p:sp>
        <p:sp>
          <p:nvSpPr>
            <p:cNvPr id="251" name="Line"/>
            <p:cNvSpPr/>
            <p:nvPr/>
          </p:nvSpPr>
          <p:spPr>
            <a:xfrm flipV="1">
              <a:off x="4497949" y="1705483"/>
              <a:ext cx="290345" cy="2221972"/>
            </a:xfrm>
            <a:prstGeom prst="line">
              <a:avLst/>
            </a:prstGeom>
            <a:noFill/>
            <a:ln w="101600" cap="flat">
              <a:solidFill>
                <a:srgbClr val="A8D379"/>
              </a:solidFill>
              <a:prstDash val="solid"/>
              <a:miter lim="400000"/>
            </a:ln>
            <a:effectLst/>
          </p:spPr>
          <p:txBody>
            <a:bodyPr wrap="square" lIns="50800" tIns="50800" rIns="50800" bIns="50800" numCol="1" anchor="ctr">
              <a:noAutofit/>
            </a:bodyPr>
            <a:lstStyle/>
            <a:p>
              <a:pPr defTabSz="825500">
                <a:defRPr sz="5000">
                  <a:solidFill>
                    <a:srgbClr val="535353"/>
                  </a:solidFill>
                  <a:latin typeface="Gill Sans Light"/>
                  <a:ea typeface="Gill Sans Light"/>
                  <a:cs typeface="Gill Sans Light"/>
                  <a:sym typeface="Gill Sans Light"/>
                </a:defRPr>
              </a:pPr>
            </a:p>
          </p:txBody>
        </p:sp>
        <p:sp>
          <p:nvSpPr>
            <p:cNvPr id="252" name="Line"/>
            <p:cNvSpPr/>
            <p:nvPr/>
          </p:nvSpPr>
          <p:spPr>
            <a:xfrm flipH="1" flipV="1">
              <a:off x="5896435" y="1785967"/>
              <a:ext cx="1094079" cy="4297759"/>
            </a:xfrm>
            <a:prstGeom prst="line">
              <a:avLst/>
            </a:prstGeom>
            <a:noFill/>
            <a:ln w="101600" cap="flat">
              <a:solidFill>
                <a:srgbClr val="A8D379"/>
              </a:solidFill>
              <a:prstDash val="solid"/>
              <a:miter lim="400000"/>
            </a:ln>
            <a:effectLst/>
          </p:spPr>
          <p:txBody>
            <a:bodyPr wrap="square" lIns="50800" tIns="50800" rIns="50800" bIns="50800" numCol="1" anchor="ctr">
              <a:noAutofit/>
            </a:bodyPr>
            <a:lstStyle/>
            <a:p>
              <a:pPr defTabSz="825500">
                <a:defRPr sz="5000">
                  <a:solidFill>
                    <a:srgbClr val="535353"/>
                  </a:solidFill>
                  <a:latin typeface="Gill Sans Light"/>
                  <a:ea typeface="Gill Sans Light"/>
                  <a:cs typeface="Gill Sans Light"/>
                  <a:sym typeface="Gill Sans Light"/>
                </a:defRPr>
              </a:pPr>
            </a:p>
          </p:txBody>
        </p:sp>
        <p:sp>
          <p:nvSpPr>
            <p:cNvPr id="253" name="Line"/>
            <p:cNvSpPr/>
            <p:nvPr/>
          </p:nvSpPr>
          <p:spPr>
            <a:xfrm rot="5188332">
              <a:off x="2531218" y="210553"/>
              <a:ext cx="974680" cy="587902"/>
            </a:xfrm>
            <a:custGeom>
              <a:avLst/>
              <a:gdLst/>
              <a:ahLst/>
              <a:cxnLst>
                <a:cxn ang="0">
                  <a:pos x="wd2" y="hd2"/>
                </a:cxn>
                <a:cxn ang="5400000">
                  <a:pos x="wd2" y="hd2"/>
                </a:cxn>
                <a:cxn ang="10800000">
                  <a:pos x="wd2" y="hd2"/>
                </a:cxn>
                <a:cxn ang="16200000">
                  <a:pos x="wd2" y="hd2"/>
                </a:cxn>
              </a:cxnLst>
              <a:rect l="0" t="0" r="r" b="b"/>
              <a:pathLst>
                <a:path w="19774" h="20271" fill="norm" stroke="1" extrusionOk="0">
                  <a:moveTo>
                    <a:pt x="19649" y="1256"/>
                  </a:moveTo>
                  <a:cubicBezTo>
                    <a:pt x="20517" y="10403"/>
                    <a:pt x="16756" y="18955"/>
                    <a:pt x="11348" y="20129"/>
                  </a:cubicBezTo>
                  <a:cubicBezTo>
                    <a:pt x="4570" y="21600"/>
                    <a:pt x="-1083" y="11414"/>
                    <a:pt x="177" y="0"/>
                  </a:cubicBezTo>
                </a:path>
              </a:pathLst>
            </a:custGeom>
            <a:noFill/>
            <a:ln w="101600" cap="flat">
              <a:solidFill>
                <a:srgbClr val="A8D379"/>
              </a:solidFill>
              <a:prstDash val="solid"/>
              <a:miter lim="400000"/>
              <a:tailEnd type="triangle" w="med" len="med"/>
            </a:ln>
            <a:effectLst/>
          </p:spPr>
          <p:txBody>
            <a:bodyPr wrap="square" lIns="50800" tIns="50800" rIns="50800" bIns="50800" numCol="1" anchor="ctr">
              <a:noAutofit/>
            </a:bodyPr>
            <a:lstStyle/>
            <a:p>
              <a:pPr defTabSz="825500">
                <a:defRPr sz="5000">
                  <a:solidFill>
                    <a:srgbClr val="535353"/>
                  </a:solidFill>
                  <a:latin typeface="Gill Sans Light"/>
                  <a:ea typeface="Gill Sans Light"/>
                  <a:cs typeface="Gill Sans Light"/>
                  <a:sym typeface="Gill Sans Light"/>
                </a:defRPr>
              </a:pPr>
            </a:p>
          </p:txBody>
        </p:sp>
      </p:gr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6"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3" invalidUrl="" action="" tgtFrame="" tooltip="" history="1" highlightClick="0" endSnd="0"/>
              </a:defRPr>
            </a:lvl1pPr>
          </a:lstStyle>
          <a:p>
            <a:pPr>
              <a:defRPr u="none"/>
            </a:pPr>
            <a:r>
              <a:rPr u="sng">
                <a:hlinkClick r:id="rId3" invalidUrl="" action="" tgtFrame="" tooltip="" history="1" highlightClick="0" endSnd="0"/>
              </a:rPr>
              <a:t>CC BY-SA RStudio</a:t>
            </a:r>
          </a:p>
        </p:txBody>
      </p:sp>
      <p:sp>
        <p:nvSpPr>
          <p:cNvPr id="257" name="R - A computer language for scientists"/>
          <p:cNvSpPr txBox="1"/>
          <p:nvPr/>
        </p:nvSpPr>
        <p:spPr>
          <a:xfrm>
            <a:off x="4007752" y="627000"/>
            <a:ext cx="16368496"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defTabSz="368045">
              <a:defRPr sz="8442">
                <a:latin typeface="Source Sans Pro"/>
                <a:ea typeface="Source Sans Pro"/>
                <a:cs typeface="Source Sans Pro"/>
                <a:sym typeface="Source Sans Pro"/>
              </a:defRPr>
            </a:pPr>
            <a:r>
              <a:rPr b="1"/>
              <a:t>R</a:t>
            </a:r>
            <a:r>
              <a:t> </a:t>
            </a:r>
            <a:r>
              <a:rPr>
                <a:latin typeface="Source Sans Pro Light"/>
                <a:ea typeface="Source Sans Pro Light"/>
                <a:cs typeface="Source Sans Pro Light"/>
                <a:sym typeface="Source Sans Pro Light"/>
              </a:rPr>
              <a:t>- A computer language for scientists</a:t>
            </a:r>
          </a:p>
        </p:txBody>
      </p:sp>
      <p:pic>
        <p:nvPicPr>
          <p:cNvPr id="258" name="Image" descr="Image"/>
          <p:cNvPicPr>
            <a:picLocks noChangeAspect="1"/>
          </p:cNvPicPr>
          <p:nvPr/>
        </p:nvPicPr>
        <p:blipFill>
          <a:blip r:embed="rId4">
            <a:extLst/>
          </a:blip>
          <a:stretch>
            <a:fillRect/>
          </a:stretch>
        </p:blipFill>
        <p:spPr>
          <a:xfrm>
            <a:off x="1868245" y="6024996"/>
            <a:ext cx="2728682" cy="2091812"/>
          </a:xfrm>
          <a:prstGeom prst="rect">
            <a:avLst/>
          </a:prstGeom>
          <a:ln w="12700">
            <a:miter lim="400000"/>
          </a:ln>
        </p:spPr>
      </p:pic>
      <p:sp>
        <p:nvSpPr>
          <p:cNvPr id="259" name="Line"/>
          <p:cNvSpPr/>
          <p:nvPr/>
        </p:nvSpPr>
        <p:spPr>
          <a:xfrm>
            <a:off x="4705478" y="9042853"/>
            <a:ext cx="15459655" cy="1"/>
          </a:xfrm>
          <a:prstGeom prst="line">
            <a:avLst/>
          </a:prstGeom>
          <a:ln w="25400">
            <a:solidFill>
              <a:srgbClr val="000000"/>
            </a:solidFill>
            <a:miter lim="400000"/>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grpSp>
        <p:nvGrpSpPr>
          <p:cNvPr id="262" name="Group"/>
          <p:cNvGrpSpPr/>
          <p:nvPr/>
        </p:nvGrpSpPr>
        <p:grpSpPr>
          <a:xfrm>
            <a:off x="20760295" y="5376007"/>
            <a:ext cx="1755460" cy="2723988"/>
            <a:chOff x="0" y="0"/>
            <a:chExt cx="1755459" cy="2723987"/>
          </a:xfrm>
        </p:grpSpPr>
        <p:pic>
          <p:nvPicPr>
            <p:cNvPr id="260" name="server5.png" descr="server5.png"/>
            <p:cNvPicPr>
              <a:picLocks noChangeAspect="1"/>
            </p:cNvPicPr>
            <p:nvPr/>
          </p:nvPicPr>
          <p:blipFill>
            <a:blip r:embed="rId5">
              <a:extLst/>
            </a:blip>
            <a:stretch>
              <a:fillRect/>
            </a:stretch>
          </p:blipFill>
          <p:spPr>
            <a:xfrm>
              <a:off x="0" y="0"/>
              <a:ext cx="1755460" cy="2723988"/>
            </a:xfrm>
            <a:prstGeom prst="rect">
              <a:avLst/>
            </a:prstGeom>
            <a:ln w="12700" cap="flat">
              <a:noFill/>
              <a:miter lim="400000"/>
            </a:ln>
            <a:effectLst/>
          </p:spPr>
        </p:pic>
        <p:pic>
          <p:nvPicPr>
            <p:cNvPr id="261" name="server5.png" descr="server5.png"/>
            <p:cNvPicPr>
              <a:picLocks noChangeAspect="1"/>
            </p:cNvPicPr>
            <p:nvPr/>
          </p:nvPicPr>
          <p:blipFill>
            <a:blip r:embed="rId6">
              <a:extLst/>
            </a:blip>
            <a:stretch>
              <a:fillRect/>
            </a:stretch>
          </p:blipFill>
          <p:spPr>
            <a:xfrm>
              <a:off x="28957" y="44933"/>
              <a:ext cx="1697545" cy="2634122"/>
            </a:xfrm>
            <a:prstGeom prst="rect">
              <a:avLst/>
            </a:prstGeom>
            <a:ln w="12700" cap="flat">
              <a:noFill/>
              <a:miter lim="400000"/>
            </a:ln>
            <a:effectLst/>
          </p:spPr>
        </p:pic>
      </p:grpSp>
      <p:sp>
        <p:nvSpPr>
          <p:cNvPr id="263" name="Human thought"/>
          <p:cNvSpPr txBox="1"/>
          <p:nvPr/>
        </p:nvSpPr>
        <p:spPr>
          <a:xfrm>
            <a:off x="2128931" y="8241589"/>
            <a:ext cx="2207309" cy="16025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nSpc>
                <a:spcPct val="90000"/>
              </a:lnSpc>
              <a:defRPr sz="3500">
                <a:latin typeface="Source Sans Pro"/>
                <a:ea typeface="Source Sans Pro"/>
                <a:cs typeface="Source Sans Pro"/>
                <a:sym typeface="Source Sans Pro"/>
              </a:defRPr>
            </a:lvl1pPr>
          </a:lstStyle>
          <a:p>
            <a:pPr/>
            <a:r>
              <a:t>Human thought</a:t>
            </a:r>
          </a:p>
        </p:txBody>
      </p:sp>
      <p:sp>
        <p:nvSpPr>
          <p:cNvPr id="264" name="Machine language"/>
          <p:cNvSpPr txBox="1"/>
          <p:nvPr/>
        </p:nvSpPr>
        <p:spPr>
          <a:xfrm>
            <a:off x="20534371" y="8241589"/>
            <a:ext cx="2207309" cy="16025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nSpc>
                <a:spcPct val="90000"/>
              </a:lnSpc>
              <a:defRPr sz="3500">
                <a:latin typeface="Source Sans Pro"/>
                <a:ea typeface="Source Sans Pro"/>
                <a:cs typeface="Source Sans Pro"/>
                <a:sym typeface="Source Sans Pro"/>
              </a:defRPr>
            </a:lvl1pPr>
          </a:lstStyle>
          <a:p>
            <a:pPr/>
            <a:r>
              <a:t>Machine language</a:t>
            </a:r>
          </a:p>
        </p:txBody>
      </p:sp>
      <p:sp>
        <p:nvSpPr>
          <p:cNvPr id="265" name="Line"/>
          <p:cNvSpPr/>
          <p:nvPr/>
        </p:nvSpPr>
        <p:spPr>
          <a:xfrm flipV="1">
            <a:off x="11504742" y="6575601"/>
            <a:ext cx="2347738" cy="1"/>
          </a:xfrm>
          <a:prstGeom prst="line">
            <a:avLst/>
          </a:prstGeom>
          <a:ln w="101600">
            <a:solidFill>
              <a:srgbClr val="78AAD6"/>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266" name="for()"/>
          <p:cNvSpPr txBox="1"/>
          <p:nvPr/>
        </p:nvSpPr>
        <p:spPr>
          <a:xfrm>
            <a:off x="9256614" y="6125861"/>
            <a:ext cx="2019611" cy="89948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5000">
                <a:latin typeface="Monaco"/>
                <a:ea typeface="Monaco"/>
                <a:cs typeface="Monaco"/>
                <a:sym typeface="Monaco"/>
              </a:defRPr>
            </a:lvl1pPr>
          </a:lstStyle>
          <a:p>
            <a:pPr/>
            <a:r>
              <a:t>for()</a:t>
            </a:r>
          </a:p>
        </p:txBody>
      </p:sp>
      <p:sp>
        <p:nvSpPr>
          <p:cNvPr id="267" name="Line"/>
          <p:cNvSpPr/>
          <p:nvPr/>
        </p:nvSpPr>
        <p:spPr>
          <a:xfrm flipV="1">
            <a:off x="9855566" y="5613400"/>
            <a:ext cx="3996914" cy="1"/>
          </a:xfrm>
          <a:prstGeom prst="line">
            <a:avLst/>
          </a:prstGeom>
          <a:ln w="101600">
            <a:solidFill>
              <a:srgbClr val="78AAD6"/>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268" name="sapply()"/>
          <p:cNvSpPr txBox="1"/>
          <p:nvPr/>
        </p:nvSpPr>
        <p:spPr>
          <a:xfrm>
            <a:off x="6548156" y="5163660"/>
            <a:ext cx="3162798" cy="8994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5000">
                <a:latin typeface="Monaco"/>
                <a:ea typeface="Monaco"/>
                <a:cs typeface="Monaco"/>
                <a:sym typeface="Monaco"/>
              </a:defRPr>
            </a:lvl1pPr>
          </a:lstStyle>
          <a:p>
            <a:pPr/>
            <a:r>
              <a:t>sapply()</a:t>
            </a:r>
          </a:p>
        </p:txBody>
      </p:sp>
      <p:sp>
        <p:nvSpPr>
          <p:cNvPr id="269" name="Line"/>
          <p:cNvSpPr/>
          <p:nvPr/>
        </p:nvSpPr>
        <p:spPr>
          <a:xfrm flipV="1">
            <a:off x="7052346" y="4651198"/>
            <a:ext cx="6800134" cy="1"/>
          </a:xfrm>
          <a:prstGeom prst="line">
            <a:avLst/>
          </a:prstGeom>
          <a:ln w="101600">
            <a:solidFill>
              <a:srgbClr val="78AAD6"/>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270" name="map()"/>
          <p:cNvSpPr txBox="1"/>
          <p:nvPr/>
        </p:nvSpPr>
        <p:spPr>
          <a:xfrm>
            <a:off x="4791841" y="4201458"/>
            <a:ext cx="2019611" cy="89948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5000">
                <a:latin typeface="Monaco"/>
                <a:ea typeface="Monaco"/>
                <a:cs typeface="Monaco"/>
                <a:sym typeface="Monaco"/>
              </a:defRPr>
            </a:lvl1pPr>
          </a:lstStyle>
          <a:p>
            <a:pPr/>
            <a:r>
              <a:t>map()</a:t>
            </a:r>
          </a:p>
        </p:txBody>
      </p:sp>
      <p:sp>
        <p:nvSpPr>
          <p:cNvPr id="271" name="Group"/>
          <p:cNvSpPr/>
          <p:nvPr/>
        </p:nvSpPr>
        <p:spPr>
          <a:xfrm flipV="1">
            <a:off x="13756754" y="7781504"/>
            <a:ext cx="6357579" cy="1"/>
          </a:xfrm>
          <a:prstGeom prst="line">
            <a:avLst/>
          </a:prstGeom>
          <a:ln w="101600">
            <a:solidFill>
              <a:srgbClr val="A8D379"/>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grpSp>
        <p:nvGrpSpPr>
          <p:cNvPr id="274" name="Group"/>
          <p:cNvGrpSpPr/>
          <p:nvPr/>
        </p:nvGrpSpPr>
        <p:grpSpPr>
          <a:xfrm>
            <a:off x="12806098" y="6641358"/>
            <a:ext cx="1842642" cy="1332227"/>
            <a:chOff x="0" y="0"/>
            <a:chExt cx="1842641" cy="1332225"/>
          </a:xfrm>
        </p:grpSpPr>
        <p:sp>
          <p:nvSpPr>
            <p:cNvPr id="272" name="Line"/>
            <p:cNvSpPr/>
            <p:nvPr/>
          </p:nvSpPr>
          <p:spPr>
            <a:xfrm flipV="1">
              <a:off x="995874" y="948069"/>
              <a:ext cx="1" cy="384157"/>
            </a:xfrm>
            <a:prstGeom prst="line">
              <a:avLst/>
            </a:prstGeom>
            <a:noFill/>
            <a:ln w="101600" cap="flat">
              <a:solidFill>
                <a:srgbClr val="B1D183"/>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73" name="C++"/>
            <p:cNvSpPr txBox="1"/>
            <p:nvPr/>
          </p:nvSpPr>
          <p:spPr>
            <a:xfrm>
              <a:off x="0" y="0"/>
              <a:ext cx="1842642" cy="11130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defTabSz="825500">
                <a:defRPr sz="7200">
                  <a:latin typeface="Arial"/>
                  <a:ea typeface="Arial"/>
                  <a:cs typeface="Arial"/>
                  <a:sym typeface="Arial"/>
                </a:defRPr>
              </a:lvl1pPr>
            </a:lstStyle>
            <a:p>
              <a:pPr/>
              <a:r>
                <a:t>C++</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66"/>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8" presetID="22" grpId="2" fill="hold">
                                  <p:stCondLst>
                                    <p:cond delay="0"/>
                                  </p:stCondLst>
                                  <p:iterate type="el" backwards="0">
                                    <p:tmAbs val="0"/>
                                  </p:iterate>
                                  <p:childTnLst>
                                    <p:set>
                                      <p:cBhvr>
                                        <p:cTn id="9" fill="hold"/>
                                        <p:tgtEl>
                                          <p:spTgt spid="265"/>
                                        </p:tgtEl>
                                        <p:attrNameLst>
                                          <p:attrName>style.visibility</p:attrName>
                                        </p:attrNameLst>
                                      </p:cBhvr>
                                      <p:to>
                                        <p:strVal val="visible"/>
                                      </p:to>
                                    </p:set>
                                    <p:animEffect filter="wipe(left)" transition="in">
                                      <p:cBhvr>
                                        <p:cTn id="10" dur="300"/>
                                        <p:tgtEl>
                                          <p:spTgt spid="265"/>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68"/>
                                        </p:tgtEl>
                                        <p:attrNameLst>
                                          <p:attrName>style.visibility</p:attrName>
                                        </p:attrNameLst>
                                      </p:cBhvr>
                                      <p:to>
                                        <p:strVal val="visible"/>
                                      </p:to>
                                    </p:set>
                                  </p:childTnLst>
                                </p:cTn>
                              </p:par>
                            </p:childTnLst>
                          </p:cTn>
                        </p:par>
                        <p:par>
                          <p:cTn id="15" fill="hold">
                            <p:stCondLst>
                              <p:cond delay="0"/>
                            </p:stCondLst>
                            <p:childTnLst>
                              <p:par>
                                <p:cTn id="16" presetClass="entr" nodeType="afterEffect" presetSubtype="8" presetID="22" grpId="4" fill="hold">
                                  <p:stCondLst>
                                    <p:cond delay="0"/>
                                  </p:stCondLst>
                                  <p:iterate type="el" backwards="0">
                                    <p:tmAbs val="0"/>
                                  </p:iterate>
                                  <p:childTnLst>
                                    <p:set>
                                      <p:cBhvr>
                                        <p:cTn id="17" fill="hold"/>
                                        <p:tgtEl>
                                          <p:spTgt spid="267"/>
                                        </p:tgtEl>
                                        <p:attrNameLst>
                                          <p:attrName>style.visibility</p:attrName>
                                        </p:attrNameLst>
                                      </p:cBhvr>
                                      <p:to>
                                        <p:strVal val="visible"/>
                                      </p:to>
                                    </p:set>
                                    <p:animEffect filter="wipe(left)" transition="in">
                                      <p:cBhvr>
                                        <p:cTn id="18" dur="400"/>
                                        <p:tgtEl>
                                          <p:spTgt spid="267"/>
                                        </p:tgtEl>
                                      </p:cBhvr>
                                    </p:animEffec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270"/>
                                        </p:tgtEl>
                                        <p:attrNameLst>
                                          <p:attrName>style.visibility</p:attrName>
                                        </p:attrNameLst>
                                      </p:cBhvr>
                                      <p:to>
                                        <p:strVal val="visible"/>
                                      </p:to>
                                    </p:set>
                                  </p:childTnLst>
                                </p:cTn>
                              </p:par>
                            </p:childTnLst>
                          </p:cTn>
                        </p:par>
                        <p:par>
                          <p:cTn id="23" fill="hold">
                            <p:stCondLst>
                              <p:cond delay="0"/>
                            </p:stCondLst>
                            <p:childTnLst>
                              <p:par>
                                <p:cTn id="24" presetClass="entr" nodeType="afterEffect" presetSubtype="8" presetID="22" grpId="6" fill="hold">
                                  <p:stCondLst>
                                    <p:cond delay="0"/>
                                  </p:stCondLst>
                                  <p:iterate type="el" backwards="0">
                                    <p:tmAbs val="0"/>
                                  </p:iterate>
                                  <p:childTnLst>
                                    <p:set>
                                      <p:cBhvr>
                                        <p:cTn id="25" fill="hold"/>
                                        <p:tgtEl>
                                          <p:spTgt spid="269"/>
                                        </p:tgtEl>
                                        <p:attrNameLst>
                                          <p:attrName>style.visibility</p:attrName>
                                        </p:attrNameLst>
                                      </p:cBhvr>
                                      <p:to>
                                        <p:strVal val="visible"/>
                                      </p:to>
                                    </p:set>
                                    <p:animEffect filter="wipe(left)" transition="in">
                                      <p:cBhvr>
                                        <p:cTn id="26" dur="499"/>
                                        <p:tgtEl>
                                          <p:spTgt spid="2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8" grpId="3"/>
      <p:bldP build="whole" bldLvl="1" animBg="1" rev="0" advAuto="0" spid="267" grpId="4"/>
      <p:bldP build="whole" bldLvl="1" animBg="1" rev="0" advAuto="0" spid="270" grpId="5"/>
      <p:bldP build="whole" bldLvl="1" animBg="1" rev="0" advAuto="0" spid="266" grpId="1"/>
      <p:bldP build="whole" bldLvl="1" animBg="1" rev="0" advAuto="0" spid="265" grpId="2"/>
      <p:bldP build="whole" bldLvl="1" animBg="1" rev="0" advAuto="0" spid="269" grpId="6"/>
    </p:bldLst>
  </p:timing>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78" name="Image" descr="Image"/>
          <p:cNvPicPr>
            <a:picLocks noChangeAspect="1"/>
          </p:cNvPicPr>
          <p:nvPr/>
        </p:nvPicPr>
        <p:blipFill>
          <a:blip r:embed="rId3">
            <a:extLst/>
          </a:blip>
          <a:stretch>
            <a:fillRect/>
          </a:stretch>
        </p:blipFill>
        <p:spPr>
          <a:xfrm>
            <a:off x="6017358" y="2124509"/>
            <a:ext cx="12349284" cy="9466982"/>
          </a:xfrm>
          <a:prstGeom prst="rect">
            <a:avLst/>
          </a:prstGeom>
          <a:ln w="12700">
            <a:miter lim="400000"/>
          </a:ln>
        </p:spPr>
      </p:pic>
      <p:sp>
        <p:nvSpPr>
          <p:cNvPr id="279"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4" invalidUrl="" action="" tgtFrame="" tooltip="" history="1" highlightClick="0" endSnd="0"/>
              </a:defRPr>
            </a:lvl1pPr>
          </a:lstStyle>
          <a:p>
            <a:pPr>
              <a:defRPr u="none"/>
            </a:pPr>
            <a:r>
              <a:rPr u="sng">
                <a:hlinkClick r:id="rId4" invalidUrl="" action="" tgtFrame="" tooltip="" history="1" highlightClick="0" endSnd="0"/>
              </a:rPr>
              <a:t>CC BY-SA RStudio</a:t>
            </a:r>
          </a:p>
        </p:txBody>
      </p:sp>
      <p:grpSp>
        <p:nvGrpSpPr>
          <p:cNvPr id="283" name="Group"/>
          <p:cNvGrpSpPr/>
          <p:nvPr/>
        </p:nvGrpSpPr>
        <p:grpSpPr>
          <a:xfrm>
            <a:off x="12707814" y="8146789"/>
            <a:ext cx="9792406" cy="2907938"/>
            <a:chOff x="0" y="0"/>
            <a:chExt cx="9792405" cy="2907936"/>
          </a:xfrm>
        </p:grpSpPr>
        <p:sp>
          <p:nvSpPr>
            <p:cNvPr id="280" name="Shape"/>
            <p:cNvSpPr/>
            <p:nvPr/>
          </p:nvSpPr>
          <p:spPr>
            <a:xfrm>
              <a:off x="0" y="0"/>
              <a:ext cx="4505338" cy="2762807"/>
            </a:xfrm>
            <a:custGeom>
              <a:avLst/>
              <a:gdLst/>
              <a:ahLst/>
              <a:cxnLst>
                <a:cxn ang="0">
                  <a:pos x="wd2" y="hd2"/>
                </a:cxn>
                <a:cxn ang="5400000">
                  <a:pos x="wd2" y="hd2"/>
                </a:cxn>
                <a:cxn ang="10800000">
                  <a:pos x="wd2" y="hd2"/>
                </a:cxn>
                <a:cxn ang="16200000">
                  <a:pos x="wd2" y="hd2"/>
                </a:cxn>
              </a:cxnLst>
              <a:rect l="0" t="0" r="r" b="b"/>
              <a:pathLst>
                <a:path w="21600" h="21397" fill="norm" stroke="1" extrusionOk="0">
                  <a:moveTo>
                    <a:pt x="20848" y="1902"/>
                  </a:moveTo>
                  <a:cubicBezTo>
                    <a:pt x="20236" y="1534"/>
                    <a:pt x="19609" y="1238"/>
                    <a:pt x="18971" y="1016"/>
                  </a:cubicBezTo>
                  <a:cubicBezTo>
                    <a:pt x="18247" y="764"/>
                    <a:pt x="17513" y="608"/>
                    <a:pt x="16774" y="548"/>
                  </a:cubicBezTo>
                  <a:cubicBezTo>
                    <a:pt x="15990" y="1310"/>
                    <a:pt x="15073" y="1634"/>
                    <a:pt x="14165" y="1471"/>
                  </a:cubicBezTo>
                  <a:cubicBezTo>
                    <a:pt x="13370" y="1328"/>
                    <a:pt x="12618" y="817"/>
                    <a:pt x="11998" y="0"/>
                  </a:cubicBezTo>
                  <a:cubicBezTo>
                    <a:pt x="11744" y="364"/>
                    <a:pt x="11462" y="675"/>
                    <a:pt x="11160" y="927"/>
                  </a:cubicBezTo>
                  <a:cubicBezTo>
                    <a:pt x="10077" y="1831"/>
                    <a:pt x="8805" y="1934"/>
                    <a:pt x="7672" y="1210"/>
                  </a:cubicBezTo>
                  <a:cubicBezTo>
                    <a:pt x="7400" y="998"/>
                    <a:pt x="7088" y="961"/>
                    <a:pt x="6800" y="1107"/>
                  </a:cubicBezTo>
                  <a:cubicBezTo>
                    <a:pt x="6408" y="1305"/>
                    <a:pt x="6119" y="1806"/>
                    <a:pt x="5789" y="2187"/>
                  </a:cubicBezTo>
                  <a:cubicBezTo>
                    <a:pt x="5514" y="2505"/>
                    <a:pt x="5206" y="2746"/>
                    <a:pt x="4878" y="2896"/>
                  </a:cubicBezTo>
                  <a:cubicBezTo>
                    <a:pt x="4268" y="2966"/>
                    <a:pt x="3656" y="2919"/>
                    <a:pt x="3052" y="2760"/>
                  </a:cubicBezTo>
                  <a:cubicBezTo>
                    <a:pt x="2719" y="2672"/>
                    <a:pt x="2379" y="2558"/>
                    <a:pt x="2050" y="2690"/>
                  </a:cubicBezTo>
                  <a:cubicBezTo>
                    <a:pt x="1743" y="2813"/>
                    <a:pt x="1499" y="3109"/>
                    <a:pt x="1474" y="3574"/>
                  </a:cubicBezTo>
                  <a:cubicBezTo>
                    <a:pt x="1452" y="3988"/>
                    <a:pt x="1645" y="4380"/>
                    <a:pt x="1617" y="4782"/>
                  </a:cubicBezTo>
                  <a:cubicBezTo>
                    <a:pt x="1604" y="4960"/>
                    <a:pt x="1550" y="5124"/>
                    <a:pt x="1542" y="5303"/>
                  </a:cubicBezTo>
                  <a:cubicBezTo>
                    <a:pt x="1533" y="5508"/>
                    <a:pt x="1585" y="5707"/>
                    <a:pt x="1682" y="5841"/>
                  </a:cubicBezTo>
                  <a:cubicBezTo>
                    <a:pt x="1552" y="6012"/>
                    <a:pt x="1470" y="6261"/>
                    <a:pt x="1456" y="6531"/>
                  </a:cubicBezTo>
                  <a:cubicBezTo>
                    <a:pt x="1444" y="6754"/>
                    <a:pt x="1478" y="6977"/>
                    <a:pt x="1554" y="7165"/>
                  </a:cubicBezTo>
                  <a:cubicBezTo>
                    <a:pt x="1631" y="7396"/>
                    <a:pt x="1742" y="7593"/>
                    <a:pt x="1877" y="7739"/>
                  </a:cubicBezTo>
                  <a:cubicBezTo>
                    <a:pt x="1974" y="7844"/>
                    <a:pt x="2083" y="7920"/>
                    <a:pt x="2197" y="7964"/>
                  </a:cubicBezTo>
                  <a:cubicBezTo>
                    <a:pt x="2157" y="8112"/>
                    <a:pt x="2145" y="8277"/>
                    <a:pt x="2162" y="8437"/>
                  </a:cubicBezTo>
                  <a:cubicBezTo>
                    <a:pt x="2182" y="8619"/>
                    <a:pt x="2239" y="8786"/>
                    <a:pt x="2325" y="8910"/>
                  </a:cubicBezTo>
                  <a:cubicBezTo>
                    <a:pt x="1671" y="9061"/>
                    <a:pt x="1074" y="9593"/>
                    <a:pt x="645" y="10405"/>
                  </a:cubicBezTo>
                  <a:cubicBezTo>
                    <a:pt x="250" y="11153"/>
                    <a:pt x="23" y="12094"/>
                    <a:pt x="0" y="13077"/>
                  </a:cubicBezTo>
                  <a:cubicBezTo>
                    <a:pt x="916" y="14575"/>
                    <a:pt x="1962" y="15850"/>
                    <a:pt x="3106" y="16860"/>
                  </a:cubicBezTo>
                  <a:cubicBezTo>
                    <a:pt x="3901" y="17562"/>
                    <a:pt x="4739" y="18132"/>
                    <a:pt x="5534" y="18834"/>
                  </a:cubicBezTo>
                  <a:cubicBezTo>
                    <a:pt x="6293" y="19503"/>
                    <a:pt x="7010" y="20289"/>
                    <a:pt x="7674" y="21181"/>
                  </a:cubicBezTo>
                  <a:cubicBezTo>
                    <a:pt x="8538" y="21600"/>
                    <a:pt x="9471" y="21403"/>
                    <a:pt x="10238" y="20640"/>
                  </a:cubicBezTo>
                  <a:cubicBezTo>
                    <a:pt x="10569" y="20310"/>
                    <a:pt x="10859" y="19882"/>
                    <a:pt x="11092" y="19379"/>
                  </a:cubicBezTo>
                  <a:cubicBezTo>
                    <a:pt x="13455" y="19505"/>
                    <a:pt x="15760" y="18185"/>
                    <a:pt x="17547" y="15685"/>
                  </a:cubicBezTo>
                  <a:cubicBezTo>
                    <a:pt x="18484" y="14376"/>
                    <a:pt x="19242" y="12788"/>
                    <a:pt x="19946" y="11159"/>
                  </a:cubicBezTo>
                  <a:cubicBezTo>
                    <a:pt x="20530" y="9807"/>
                    <a:pt x="21082" y="8416"/>
                    <a:pt x="21600" y="6991"/>
                  </a:cubicBezTo>
                  <a:cubicBezTo>
                    <a:pt x="21513" y="6653"/>
                    <a:pt x="21467" y="6291"/>
                    <a:pt x="21463" y="5926"/>
                  </a:cubicBezTo>
                  <a:cubicBezTo>
                    <a:pt x="21459" y="5465"/>
                    <a:pt x="21523" y="4987"/>
                    <a:pt x="21420" y="4546"/>
                  </a:cubicBezTo>
                  <a:cubicBezTo>
                    <a:pt x="21353" y="4258"/>
                    <a:pt x="21221" y="4023"/>
                    <a:pt x="21050" y="3887"/>
                  </a:cubicBezTo>
                  <a:cubicBezTo>
                    <a:pt x="21113" y="3789"/>
                    <a:pt x="21155" y="3662"/>
                    <a:pt x="21171" y="3524"/>
                  </a:cubicBezTo>
                  <a:cubicBezTo>
                    <a:pt x="21209" y="3205"/>
                    <a:pt x="21111" y="2907"/>
                    <a:pt x="21029" y="2625"/>
                  </a:cubicBezTo>
                  <a:cubicBezTo>
                    <a:pt x="20962" y="2392"/>
                    <a:pt x="20901" y="2151"/>
                    <a:pt x="20848" y="1902"/>
                  </a:cubicBezTo>
                  <a:close/>
                </a:path>
              </a:pathLst>
            </a:custGeom>
            <a:solidFill>
              <a:srgbClr val="FF80A9">
                <a:alpha val="49172"/>
              </a:srgbClr>
            </a:solidFill>
            <a:ln w="25400" cap="flat">
              <a:noFill/>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81" name="Reptilian…"/>
            <p:cNvSpPr txBox="1"/>
            <p:nvPr/>
          </p:nvSpPr>
          <p:spPr>
            <a:xfrm>
              <a:off x="6496704" y="910861"/>
              <a:ext cx="3295702" cy="1997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defRPr>
                  <a:solidFill>
                    <a:srgbClr val="FF80A9"/>
                  </a:solidFill>
                  <a:latin typeface="Source Sans Pro Semibold"/>
                  <a:ea typeface="Source Sans Pro Semibold"/>
                  <a:cs typeface="Source Sans Pro Semibold"/>
                  <a:sym typeface="Source Sans Pro Semibold"/>
                </a:defRPr>
              </a:pPr>
              <a:r>
                <a:t>Reptilian </a:t>
              </a:r>
            </a:p>
            <a:p>
              <a:pPr>
                <a:defRPr>
                  <a:solidFill>
                    <a:srgbClr val="FF80A9"/>
                  </a:solidFill>
                  <a:latin typeface="Source Sans Pro Semibold"/>
                  <a:ea typeface="Source Sans Pro Semibold"/>
                  <a:cs typeface="Source Sans Pro Semibold"/>
                  <a:sym typeface="Source Sans Pro Semibold"/>
                </a:defRPr>
              </a:pPr>
              <a:r>
                <a:t>Brain</a:t>
              </a:r>
            </a:p>
          </p:txBody>
        </p:sp>
        <p:sp>
          <p:nvSpPr>
            <p:cNvPr id="282" name="Line"/>
            <p:cNvSpPr/>
            <p:nvPr/>
          </p:nvSpPr>
          <p:spPr>
            <a:xfrm>
              <a:off x="3468810" y="941712"/>
              <a:ext cx="3047209" cy="537600"/>
            </a:xfrm>
            <a:prstGeom prst="line">
              <a:avLst/>
            </a:prstGeom>
            <a:noFill/>
            <a:ln w="50800" cap="flat">
              <a:solidFill>
                <a:srgbClr val="FF80A9"/>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grpSp>
        <p:nvGrpSpPr>
          <p:cNvPr id="287" name="Group"/>
          <p:cNvGrpSpPr/>
          <p:nvPr/>
        </p:nvGrpSpPr>
        <p:grpSpPr>
          <a:xfrm>
            <a:off x="9194085" y="5268370"/>
            <a:ext cx="13323597" cy="4566974"/>
            <a:chOff x="0" y="0"/>
            <a:chExt cx="13323596" cy="4566972"/>
          </a:xfrm>
        </p:grpSpPr>
        <p:sp>
          <p:nvSpPr>
            <p:cNvPr id="284" name="Shape"/>
            <p:cNvSpPr/>
            <p:nvPr/>
          </p:nvSpPr>
          <p:spPr>
            <a:xfrm>
              <a:off x="-1" y="1151966"/>
              <a:ext cx="6016370" cy="3415007"/>
            </a:xfrm>
            <a:custGeom>
              <a:avLst/>
              <a:gdLst/>
              <a:ahLst/>
              <a:cxnLst>
                <a:cxn ang="0">
                  <a:pos x="wd2" y="hd2"/>
                </a:cxn>
                <a:cxn ang="5400000">
                  <a:pos x="wd2" y="hd2"/>
                </a:cxn>
                <a:cxn ang="10800000">
                  <a:pos x="wd2" y="hd2"/>
                </a:cxn>
                <a:cxn ang="16200000">
                  <a:pos x="wd2" y="hd2"/>
                </a:cxn>
              </a:cxnLst>
              <a:rect l="0" t="0" r="r" b="b"/>
              <a:pathLst>
                <a:path w="21464" h="19538" fill="norm" stroke="1" extrusionOk="0">
                  <a:moveTo>
                    <a:pt x="15983" y="2462"/>
                  </a:moveTo>
                  <a:cubicBezTo>
                    <a:pt x="18148" y="4208"/>
                    <a:pt x="20026" y="6749"/>
                    <a:pt x="21464" y="9878"/>
                  </a:cubicBezTo>
                  <a:cubicBezTo>
                    <a:pt x="21275" y="10147"/>
                    <a:pt x="21065" y="10377"/>
                    <a:pt x="20840" y="10563"/>
                  </a:cubicBezTo>
                  <a:cubicBezTo>
                    <a:pt x="20034" y="11230"/>
                    <a:pt x="19088" y="11306"/>
                    <a:pt x="18244" y="10772"/>
                  </a:cubicBezTo>
                  <a:cubicBezTo>
                    <a:pt x="18042" y="10615"/>
                    <a:pt x="17810" y="10587"/>
                    <a:pt x="17596" y="10695"/>
                  </a:cubicBezTo>
                  <a:cubicBezTo>
                    <a:pt x="17304" y="10842"/>
                    <a:pt x="17089" y="11212"/>
                    <a:pt x="16843" y="11493"/>
                  </a:cubicBezTo>
                  <a:cubicBezTo>
                    <a:pt x="16638" y="11728"/>
                    <a:pt x="16409" y="11906"/>
                    <a:pt x="16165" y="12017"/>
                  </a:cubicBezTo>
                  <a:cubicBezTo>
                    <a:pt x="15712" y="12069"/>
                    <a:pt x="15256" y="12034"/>
                    <a:pt x="14807" y="11917"/>
                  </a:cubicBezTo>
                  <a:cubicBezTo>
                    <a:pt x="14559" y="11852"/>
                    <a:pt x="14306" y="11768"/>
                    <a:pt x="14061" y="11865"/>
                  </a:cubicBezTo>
                  <a:cubicBezTo>
                    <a:pt x="13832" y="11956"/>
                    <a:pt x="13652" y="12174"/>
                    <a:pt x="13633" y="12518"/>
                  </a:cubicBezTo>
                  <a:cubicBezTo>
                    <a:pt x="13616" y="12824"/>
                    <a:pt x="13760" y="13113"/>
                    <a:pt x="13739" y="13410"/>
                  </a:cubicBezTo>
                  <a:cubicBezTo>
                    <a:pt x="13729" y="13542"/>
                    <a:pt x="13689" y="13663"/>
                    <a:pt x="13683" y="13795"/>
                  </a:cubicBezTo>
                  <a:cubicBezTo>
                    <a:pt x="13676" y="13946"/>
                    <a:pt x="13715" y="14094"/>
                    <a:pt x="13787" y="14192"/>
                  </a:cubicBezTo>
                  <a:cubicBezTo>
                    <a:pt x="13690" y="14319"/>
                    <a:pt x="13630" y="14503"/>
                    <a:pt x="13619" y="14702"/>
                  </a:cubicBezTo>
                  <a:cubicBezTo>
                    <a:pt x="13610" y="14867"/>
                    <a:pt x="13636" y="15032"/>
                    <a:pt x="13692" y="15170"/>
                  </a:cubicBezTo>
                  <a:cubicBezTo>
                    <a:pt x="13749" y="15341"/>
                    <a:pt x="13832" y="15487"/>
                    <a:pt x="13932" y="15595"/>
                  </a:cubicBezTo>
                  <a:cubicBezTo>
                    <a:pt x="14005" y="15672"/>
                    <a:pt x="14086" y="15728"/>
                    <a:pt x="14171" y="15761"/>
                  </a:cubicBezTo>
                  <a:cubicBezTo>
                    <a:pt x="14141" y="15870"/>
                    <a:pt x="14132" y="15992"/>
                    <a:pt x="14145" y="16110"/>
                  </a:cubicBezTo>
                  <a:cubicBezTo>
                    <a:pt x="14160" y="16245"/>
                    <a:pt x="14202" y="16368"/>
                    <a:pt x="14266" y="16460"/>
                  </a:cubicBezTo>
                  <a:cubicBezTo>
                    <a:pt x="13779" y="16571"/>
                    <a:pt x="13335" y="16964"/>
                    <a:pt x="13016" y="17564"/>
                  </a:cubicBezTo>
                  <a:cubicBezTo>
                    <a:pt x="12722" y="18117"/>
                    <a:pt x="12553" y="18812"/>
                    <a:pt x="12536" y="19538"/>
                  </a:cubicBezTo>
                  <a:cubicBezTo>
                    <a:pt x="11744" y="19431"/>
                    <a:pt x="10976" y="19052"/>
                    <a:pt x="10284" y="18425"/>
                  </a:cubicBezTo>
                  <a:cubicBezTo>
                    <a:pt x="9728" y="17921"/>
                    <a:pt x="9232" y="17242"/>
                    <a:pt x="8809" y="16505"/>
                  </a:cubicBezTo>
                  <a:cubicBezTo>
                    <a:pt x="8717" y="16345"/>
                    <a:pt x="8629" y="16181"/>
                    <a:pt x="8575" y="15980"/>
                  </a:cubicBezTo>
                  <a:cubicBezTo>
                    <a:pt x="8393" y="15313"/>
                    <a:pt x="8645" y="14582"/>
                    <a:pt x="8602" y="13869"/>
                  </a:cubicBezTo>
                  <a:cubicBezTo>
                    <a:pt x="8558" y="13157"/>
                    <a:pt x="8245" y="12585"/>
                    <a:pt x="7850" y="12245"/>
                  </a:cubicBezTo>
                  <a:cubicBezTo>
                    <a:pt x="6355" y="10959"/>
                    <a:pt x="4783" y="12722"/>
                    <a:pt x="3437" y="14275"/>
                  </a:cubicBezTo>
                  <a:cubicBezTo>
                    <a:pt x="2784" y="15028"/>
                    <a:pt x="2038" y="15731"/>
                    <a:pt x="1278" y="15360"/>
                  </a:cubicBezTo>
                  <a:cubicBezTo>
                    <a:pt x="596" y="15026"/>
                    <a:pt x="198" y="13957"/>
                    <a:pt x="62" y="12817"/>
                  </a:cubicBezTo>
                  <a:cubicBezTo>
                    <a:pt x="-136" y="11156"/>
                    <a:pt x="165" y="9477"/>
                    <a:pt x="661" y="7985"/>
                  </a:cubicBezTo>
                  <a:cubicBezTo>
                    <a:pt x="3458" y="-423"/>
                    <a:pt x="10373" y="-2062"/>
                    <a:pt x="15983" y="2462"/>
                  </a:cubicBezTo>
                  <a:close/>
                </a:path>
              </a:pathLst>
            </a:custGeom>
            <a:solidFill>
              <a:srgbClr val="A7C189">
                <a:alpha val="60522"/>
              </a:srgbClr>
            </a:solidFill>
            <a:ln w="25400" cap="flat">
              <a:noFill/>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85" name="Limbic…"/>
            <p:cNvSpPr txBox="1"/>
            <p:nvPr/>
          </p:nvSpPr>
          <p:spPr>
            <a:xfrm>
              <a:off x="10741660" y="0"/>
              <a:ext cx="2581937" cy="1997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defRPr>
                  <a:solidFill>
                    <a:srgbClr val="A7C189"/>
                  </a:solidFill>
                  <a:latin typeface="Source Sans Pro Semibold"/>
                  <a:ea typeface="Source Sans Pro Semibold"/>
                  <a:cs typeface="Source Sans Pro Semibold"/>
                  <a:sym typeface="Source Sans Pro Semibold"/>
                </a:defRPr>
              </a:pPr>
              <a:r>
                <a:t>Limbic </a:t>
              </a:r>
            </a:p>
            <a:p>
              <a:pPr>
                <a:defRPr>
                  <a:solidFill>
                    <a:srgbClr val="A7C189"/>
                  </a:solidFill>
                  <a:latin typeface="Source Sans Pro Semibold"/>
                  <a:ea typeface="Source Sans Pro Semibold"/>
                  <a:cs typeface="Source Sans Pro Semibold"/>
                  <a:sym typeface="Source Sans Pro Semibold"/>
                </a:defRPr>
              </a:pPr>
              <a:r>
                <a:t>System</a:t>
              </a:r>
            </a:p>
          </p:txBody>
        </p:sp>
        <p:sp>
          <p:nvSpPr>
            <p:cNvPr id="286" name="Line"/>
            <p:cNvSpPr/>
            <p:nvPr/>
          </p:nvSpPr>
          <p:spPr>
            <a:xfrm flipV="1">
              <a:off x="4622105" y="1200233"/>
              <a:ext cx="6007112" cy="1020027"/>
            </a:xfrm>
            <a:prstGeom prst="line">
              <a:avLst/>
            </a:prstGeom>
            <a:noFill/>
            <a:ln w="50800" cap="flat">
              <a:solidFill>
                <a:srgbClr val="A7C189"/>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grpSp>
        <p:nvGrpSpPr>
          <p:cNvPr id="291" name="Group"/>
          <p:cNvGrpSpPr/>
          <p:nvPr/>
        </p:nvGrpSpPr>
        <p:grpSpPr>
          <a:xfrm>
            <a:off x="6111953" y="2025087"/>
            <a:ext cx="14402214" cy="7939184"/>
            <a:chOff x="0" y="0"/>
            <a:chExt cx="14402212" cy="7939183"/>
          </a:xfrm>
        </p:grpSpPr>
        <p:sp>
          <p:nvSpPr>
            <p:cNvPr id="288" name="Shape"/>
            <p:cNvSpPr/>
            <p:nvPr/>
          </p:nvSpPr>
          <p:spPr>
            <a:xfrm>
              <a:off x="-1" y="833558"/>
              <a:ext cx="12203881" cy="7105626"/>
            </a:xfrm>
            <a:custGeom>
              <a:avLst/>
              <a:gdLst/>
              <a:ahLst/>
              <a:cxnLst>
                <a:cxn ang="0">
                  <a:pos x="wd2" y="hd2"/>
                </a:cxn>
                <a:cxn ang="5400000">
                  <a:pos x="wd2" y="hd2"/>
                </a:cxn>
                <a:cxn ang="10800000">
                  <a:pos x="wd2" y="hd2"/>
                </a:cxn>
                <a:cxn ang="16200000">
                  <a:pos x="wd2" y="hd2"/>
                </a:cxn>
              </a:cxnLst>
              <a:rect l="0" t="0" r="r" b="b"/>
              <a:pathLst>
                <a:path w="21547" h="21536" fill="norm" stroke="1" extrusionOk="0">
                  <a:moveTo>
                    <a:pt x="13351" y="12099"/>
                  </a:moveTo>
                  <a:cubicBezTo>
                    <a:pt x="14423" y="13024"/>
                    <a:pt x="15352" y="14370"/>
                    <a:pt x="16064" y="16028"/>
                  </a:cubicBezTo>
                  <a:cubicBezTo>
                    <a:pt x="16320" y="16386"/>
                    <a:pt x="16637" y="16594"/>
                    <a:pt x="16967" y="16619"/>
                  </a:cubicBezTo>
                  <a:cubicBezTo>
                    <a:pt x="17271" y="16642"/>
                    <a:pt x="17572" y="16509"/>
                    <a:pt x="17832" y="16236"/>
                  </a:cubicBezTo>
                  <a:cubicBezTo>
                    <a:pt x="18147" y="16259"/>
                    <a:pt x="18460" y="16340"/>
                    <a:pt x="18764" y="16477"/>
                  </a:cubicBezTo>
                  <a:cubicBezTo>
                    <a:pt x="18981" y="16575"/>
                    <a:pt x="19194" y="16701"/>
                    <a:pt x="19400" y="16854"/>
                  </a:cubicBezTo>
                  <a:cubicBezTo>
                    <a:pt x="19629" y="16945"/>
                    <a:pt x="19851" y="17086"/>
                    <a:pt x="20060" y="17273"/>
                  </a:cubicBezTo>
                  <a:cubicBezTo>
                    <a:pt x="20143" y="17347"/>
                    <a:pt x="20223" y="17428"/>
                    <a:pt x="20301" y="17516"/>
                  </a:cubicBezTo>
                  <a:cubicBezTo>
                    <a:pt x="20568" y="17616"/>
                    <a:pt x="20842" y="17415"/>
                    <a:pt x="20984" y="17014"/>
                  </a:cubicBezTo>
                  <a:cubicBezTo>
                    <a:pt x="21053" y="16821"/>
                    <a:pt x="21082" y="16600"/>
                    <a:pt x="21132" y="16397"/>
                  </a:cubicBezTo>
                  <a:cubicBezTo>
                    <a:pt x="21206" y="16096"/>
                    <a:pt x="21325" y="15827"/>
                    <a:pt x="21381" y="15510"/>
                  </a:cubicBezTo>
                  <a:cubicBezTo>
                    <a:pt x="21428" y="15246"/>
                    <a:pt x="21428" y="14963"/>
                    <a:pt x="21380" y="14695"/>
                  </a:cubicBezTo>
                  <a:cubicBezTo>
                    <a:pt x="21568" y="13965"/>
                    <a:pt x="21598" y="13145"/>
                    <a:pt x="21466" y="12380"/>
                  </a:cubicBezTo>
                  <a:cubicBezTo>
                    <a:pt x="21369" y="11817"/>
                    <a:pt x="21188" y="11308"/>
                    <a:pt x="20940" y="10904"/>
                  </a:cubicBezTo>
                  <a:cubicBezTo>
                    <a:pt x="20927" y="10567"/>
                    <a:pt x="20881" y="10236"/>
                    <a:pt x="20802" y="9926"/>
                  </a:cubicBezTo>
                  <a:cubicBezTo>
                    <a:pt x="20706" y="9548"/>
                    <a:pt x="20565" y="9210"/>
                    <a:pt x="20388" y="8933"/>
                  </a:cubicBezTo>
                  <a:cubicBezTo>
                    <a:pt x="20358" y="8676"/>
                    <a:pt x="20307" y="8429"/>
                    <a:pt x="20238" y="8197"/>
                  </a:cubicBezTo>
                  <a:cubicBezTo>
                    <a:pt x="20161" y="7941"/>
                    <a:pt x="20062" y="7708"/>
                    <a:pt x="19978" y="7461"/>
                  </a:cubicBezTo>
                  <a:cubicBezTo>
                    <a:pt x="19827" y="7015"/>
                    <a:pt x="19722" y="6513"/>
                    <a:pt x="19514" y="6128"/>
                  </a:cubicBezTo>
                  <a:cubicBezTo>
                    <a:pt x="19410" y="5935"/>
                    <a:pt x="19283" y="5780"/>
                    <a:pt x="19142" y="5674"/>
                  </a:cubicBezTo>
                  <a:cubicBezTo>
                    <a:pt x="19030" y="5428"/>
                    <a:pt x="18899" y="5208"/>
                    <a:pt x="18755" y="5017"/>
                  </a:cubicBezTo>
                  <a:cubicBezTo>
                    <a:pt x="18566" y="4769"/>
                    <a:pt x="18355" y="4576"/>
                    <a:pt x="18130" y="4444"/>
                  </a:cubicBezTo>
                  <a:cubicBezTo>
                    <a:pt x="18011" y="4080"/>
                    <a:pt x="17834" y="3782"/>
                    <a:pt x="17619" y="3588"/>
                  </a:cubicBezTo>
                  <a:cubicBezTo>
                    <a:pt x="17448" y="3433"/>
                    <a:pt x="17259" y="3348"/>
                    <a:pt x="17088" y="3195"/>
                  </a:cubicBezTo>
                  <a:cubicBezTo>
                    <a:pt x="16984" y="3102"/>
                    <a:pt x="16887" y="2984"/>
                    <a:pt x="16785" y="2883"/>
                  </a:cubicBezTo>
                  <a:cubicBezTo>
                    <a:pt x="16643" y="2742"/>
                    <a:pt x="16491" y="2632"/>
                    <a:pt x="16333" y="2557"/>
                  </a:cubicBezTo>
                  <a:cubicBezTo>
                    <a:pt x="16234" y="2412"/>
                    <a:pt x="16130" y="2277"/>
                    <a:pt x="16021" y="2153"/>
                  </a:cubicBezTo>
                  <a:cubicBezTo>
                    <a:pt x="15717" y="1806"/>
                    <a:pt x="15380" y="1549"/>
                    <a:pt x="15025" y="1395"/>
                  </a:cubicBezTo>
                  <a:cubicBezTo>
                    <a:pt x="14872" y="1246"/>
                    <a:pt x="14711" y="1121"/>
                    <a:pt x="14546" y="1021"/>
                  </a:cubicBezTo>
                  <a:cubicBezTo>
                    <a:pt x="14310" y="880"/>
                    <a:pt x="14065" y="790"/>
                    <a:pt x="13816" y="754"/>
                  </a:cubicBezTo>
                  <a:cubicBezTo>
                    <a:pt x="13510" y="406"/>
                    <a:pt x="13160" y="190"/>
                    <a:pt x="12795" y="123"/>
                  </a:cubicBezTo>
                  <a:cubicBezTo>
                    <a:pt x="12589" y="85"/>
                    <a:pt x="12382" y="95"/>
                    <a:pt x="12178" y="153"/>
                  </a:cubicBezTo>
                  <a:cubicBezTo>
                    <a:pt x="11961" y="36"/>
                    <a:pt x="11735" y="-14"/>
                    <a:pt x="11508" y="3"/>
                  </a:cubicBezTo>
                  <a:cubicBezTo>
                    <a:pt x="11278" y="21"/>
                    <a:pt x="11051" y="109"/>
                    <a:pt x="10838" y="262"/>
                  </a:cubicBezTo>
                  <a:cubicBezTo>
                    <a:pt x="10605" y="193"/>
                    <a:pt x="10368" y="169"/>
                    <a:pt x="10131" y="190"/>
                  </a:cubicBezTo>
                  <a:cubicBezTo>
                    <a:pt x="9892" y="210"/>
                    <a:pt x="9655" y="277"/>
                    <a:pt x="9424" y="388"/>
                  </a:cubicBezTo>
                  <a:cubicBezTo>
                    <a:pt x="9148" y="417"/>
                    <a:pt x="8873" y="444"/>
                    <a:pt x="8600" y="467"/>
                  </a:cubicBezTo>
                  <a:cubicBezTo>
                    <a:pt x="8304" y="493"/>
                    <a:pt x="8003" y="515"/>
                    <a:pt x="7719" y="684"/>
                  </a:cubicBezTo>
                  <a:cubicBezTo>
                    <a:pt x="7503" y="813"/>
                    <a:pt x="7306" y="1024"/>
                    <a:pt x="7143" y="1300"/>
                  </a:cubicBezTo>
                  <a:cubicBezTo>
                    <a:pt x="6859" y="1423"/>
                    <a:pt x="6582" y="1594"/>
                    <a:pt x="6318" y="1809"/>
                  </a:cubicBezTo>
                  <a:cubicBezTo>
                    <a:pt x="6073" y="2009"/>
                    <a:pt x="5839" y="2246"/>
                    <a:pt x="5619" y="2518"/>
                  </a:cubicBezTo>
                  <a:cubicBezTo>
                    <a:pt x="5203" y="2570"/>
                    <a:pt x="4803" y="2816"/>
                    <a:pt x="4462" y="3230"/>
                  </a:cubicBezTo>
                  <a:cubicBezTo>
                    <a:pt x="4337" y="3382"/>
                    <a:pt x="4221" y="3556"/>
                    <a:pt x="4116" y="3749"/>
                  </a:cubicBezTo>
                  <a:cubicBezTo>
                    <a:pt x="3770" y="3904"/>
                    <a:pt x="3446" y="4178"/>
                    <a:pt x="3165" y="4556"/>
                  </a:cubicBezTo>
                  <a:cubicBezTo>
                    <a:pt x="2858" y="4967"/>
                    <a:pt x="2609" y="5489"/>
                    <a:pt x="2435" y="6086"/>
                  </a:cubicBezTo>
                  <a:cubicBezTo>
                    <a:pt x="2156" y="6374"/>
                    <a:pt x="1884" y="6680"/>
                    <a:pt x="1619" y="7003"/>
                  </a:cubicBezTo>
                  <a:cubicBezTo>
                    <a:pt x="1367" y="7311"/>
                    <a:pt x="1117" y="7639"/>
                    <a:pt x="921" y="8063"/>
                  </a:cubicBezTo>
                  <a:cubicBezTo>
                    <a:pt x="715" y="8507"/>
                    <a:pt x="580" y="9034"/>
                    <a:pt x="528" y="9594"/>
                  </a:cubicBezTo>
                  <a:cubicBezTo>
                    <a:pt x="188" y="10536"/>
                    <a:pt x="1" y="11636"/>
                    <a:pt x="0" y="12785"/>
                  </a:cubicBezTo>
                  <a:cubicBezTo>
                    <a:pt x="-2" y="13717"/>
                    <a:pt x="125" y="14637"/>
                    <a:pt x="371" y="15467"/>
                  </a:cubicBezTo>
                  <a:cubicBezTo>
                    <a:pt x="454" y="16560"/>
                    <a:pt x="769" y="17561"/>
                    <a:pt x="1257" y="18291"/>
                  </a:cubicBezTo>
                  <a:cubicBezTo>
                    <a:pt x="1624" y="18839"/>
                    <a:pt x="2071" y="19190"/>
                    <a:pt x="2542" y="19311"/>
                  </a:cubicBezTo>
                  <a:cubicBezTo>
                    <a:pt x="2984" y="19424"/>
                    <a:pt x="3434" y="19339"/>
                    <a:pt x="3836" y="19035"/>
                  </a:cubicBezTo>
                  <a:cubicBezTo>
                    <a:pt x="4065" y="18862"/>
                    <a:pt x="4274" y="18620"/>
                    <a:pt x="4497" y="18417"/>
                  </a:cubicBezTo>
                  <a:cubicBezTo>
                    <a:pt x="4650" y="18278"/>
                    <a:pt x="4810" y="18156"/>
                    <a:pt x="4976" y="18056"/>
                  </a:cubicBezTo>
                  <a:cubicBezTo>
                    <a:pt x="5021" y="18470"/>
                    <a:pt x="5138" y="18851"/>
                    <a:pt x="5311" y="19151"/>
                  </a:cubicBezTo>
                  <a:cubicBezTo>
                    <a:pt x="5565" y="19591"/>
                    <a:pt x="5908" y="19819"/>
                    <a:pt x="6256" y="19798"/>
                  </a:cubicBezTo>
                  <a:cubicBezTo>
                    <a:pt x="6547" y="20899"/>
                    <a:pt x="7199" y="21586"/>
                    <a:pt x="7902" y="21533"/>
                  </a:cubicBezTo>
                  <a:cubicBezTo>
                    <a:pt x="8086" y="21520"/>
                    <a:pt x="8265" y="21456"/>
                    <a:pt x="8431" y="21335"/>
                  </a:cubicBezTo>
                  <a:cubicBezTo>
                    <a:pt x="8787" y="21077"/>
                    <a:pt x="9062" y="20589"/>
                    <a:pt x="9265" y="20029"/>
                  </a:cubicBezTo>
                  <a:cubicBezTo>
                    <a:pt x="9330" y="19847"/>
                    <a:pt x="9390" y="19655"/>
                    <a:pt x="9489" y="19524"/>
                  </a:cubicBezTo>
                  <a:cubicBezTo>
                    <a:pt x="9555" y="19437"/>
                    <a:pt x="9634" y="19384"/>
                    <a:pt x="9717" y="19372"/>
                  </a:cubicBezTo>
                  <a:cubicBezTo>
                    <a:pt x="9704" y="19336"/>
                    <a:pt x="9694" y="19299"/>
                    <a:pt x="9685" y="19260"/>
                  </a:cubicBezTo>
                  <a:cubicBezTo>
                    <a:pt x="9606" y="18902"/>
                    <a:pt x="9723" y="18518"/>
                    <a:pt x="9698" y="18142"/>
                  </a:cubicBezTo>
                  <a:cubicBezTo>
                    <a:pt x="9674" y="17766"/>
                    <a:pt x="9521" y="17463"/>
                    <a:pt x="9326" y="17282"/>
                  </a:cubicBezTo>
                  <a:cubicBezTo>
                    <a:pt x="8588" y="16594"/>
                    <a:pt x="7809" y="17532"/>
                    <a:pt x="7142" y="18357"/>
                  </a:cubicBezTo>
                  <a:cubicBezTo>
                    <a:pt x="6819" y="18757"/>
                    <a:pt x="6450" y="19129"/>
                    <a:pt x="6074" y="18932"/>
                  </a:cubicBezTo>
                  <a:cubicBezTo>
                    <a:pt x="5736" y="18755"/>
                    <a:pt x="5539" y="18189"/>
                    <a:pt x="5472" y="17585"/>
                  </a:cubicBezTo>
                  <a:cubicBezTo>
                    <a:pt x="5374" y="16705"/>
                    <a:pt x="5523" y="15815"/>
                    <a:pt x="5769" y="15025"/>
                  </a:cubicBezTo>
                  <a:cubicBezTo>
                    <a:pt x="7153" y="10571"/>
                    <a:pt x="10575" y="9702"/>
                    <a:pt x="13351" y="12099"/>
                  </a:cubicBezTo>
                  <a:close/>
                </a:path>
              </a:pathLst>
            </a:custGeom>
            <a:solidFill>
              <a:srgbClr val="78AAD6">
                <a:alpha val="60522"/>
              </a:srgbClr>
            </a:solidFill>
            <a:ln w="25400" cap="flat">
              <a:noFill/>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89" name="Neocortex"/>
            <p:cNvSpPr txBox="1"/>
            <p:nvPr/>
          </p:nvSpPr>
          <p:spPr>
            <a:xfrm>
              <a:off x="11010753" y="0"/>
              <a:ext cx="3391460" cy="10699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defRPr>
                  <a:solidFill>
                    <a:srgbClr val="78AAD6"/>
                  </a:solidFill>
                  <a:latin typeface="Source Sans Pro Semibold"/>
                  <a:ea typeface="Source Sans Pro Semibold"/>
                  <a:cs typeface="Source Sans Pro Semibold"/>
                  <a:sym typeface="Source Sans Pro Semibold"/>
                </a:defRPr>
              </a:lvl1pPr>
            </a:lstStyle>
            <a:p>
              <a:pPr/>
              <a:r>
                <a:t>Neocortex</a:t>
              </a:r>
            </a:p>
          </p:txBody>
        </p:sp>
        <p:sp>
          <p:nvSpPr>
            <p:cNvPr id="290" name="Line"/>
            <p:cNvSpPr/>
            <p:nvPr/>
          </p:nvSpPr>
          <p:spPr>
            <a:xfrm flipV="1">
              <a:off x="9058144" y="1131296"/>
              <a:ext cx="2554053" cy="1721968"/>
            </a:xfrm>
            <a:prstGeom prst="line">
              <a:avLst/>
            </a:prstGeom>
            <a:noFill/>
            <a:ln w="50800" cap="flat">
              <a:solidFill>
                <a:srgbClr val="78AAD6"/>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8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9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83" grpId="1"/>
      <p:bldP build="whole" bldLvl="1" animBg="1" rev="0" advAuto="0" spid="287" grpId="2"/>
      <p:bldP build="whole" bldLvl="1" animBg="1" rev="0" advAuto="0" spid="291" grpId="3"/>
    </p:bldLst>
  </p:timing>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95" name="Image" descr="Image"/>
          <p:cNvPicPr>
            <a:picLocks noChangeAspect="1"/>
          </p:cNvPicPr>
          <p:nvPr/>
        </p:nvPicPr>
        <p:blipFill>
          <a:blip r:embed="rId3">
            <a:extLst/>
          </a:blip>
          <a:stretch>
            <a:fillRect/>
          </a:stretch>
        </p:blipFill>
        <p:spPr>
          <a:xfrm>
            <a:off x="6017358" y="2124509"/>
            <a:ext cx="12349284" cy="9466982"/>
          </a:xfrm>
          <a:prstGeom prst="rect">
            <a:avLst/>
          </a:prstGeom>
          <a:ln w="12700">
            <a:miter lim="400000"/>
          </a:ln>
        </p:spPr>
      </p:pic>
      <p:sp>
        <p:nvSpPr>
          <p:cNvPr id="296"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4" invalidUrl="" action="" tgtFrame="" tooltip="" history="1" highlightClick="0" endSnd="0"/>
              </a:defRPr>
            </a:lvl1pPr>
          </a:lstStyle>
          <a:p>
            <a:pPr>
              <a:defRPr u="none"/>
            </a:pPr>
            <a:r>
              <a:rPr u="sng">
                <a:hlinkClick r:id="rId4" invalidUrl="" action="" tgtFrame="" tooltip="" history="1" highlightClick="0" endSnd="0"/>
              </a:rPr>
              <a:t>CC BY-SA RStudio</a:t>
            </a:r>
          </a:p>
        </p:txBody>
      </p:sp>
      <p:grpSp>
        <p:nvGrpSpPr>
          <p:cNvPr id="300" name="Group"/>
          <p:cNvGrpSpPr/>
          <p:nvPr/>
        </p:nvGrpSpPr>
        <p:grpSpPr>
          <a:xfrm>
            <a:off x="12707814" y="8146789"/>
            <a:ext cx="9792406" cy="2907938"/>
            <a:chOff x="0" y="0"/>
            <a:chExt cx="9792405" cy="2907936"/>
          </a:xfrm>
        </p:grpSpPr>
        <p:sp>
          <p:nvSpPr>
            <p:cNvPr id="297" name="Shape"/>
            <p:cNvSpPr/>
            <p:nvPr/>
          </p:nvSpPr>
          <p:spPr>
            <a:xfrm>
              <a:off x="0" y="0"/>
              <a:ext cx="4505338" cy="2762807"/>
            </a:xfrm>
            <a:custGeom>
              <a:avLst/>
              <a:gdLst/>
              <a:ahLst/>
              <a:cxnLst>
                <a:cxn ang="0">
                  <a:pos x="wd2" y="hd2"/>
                </a:cxn>
                <a:cxn ang="5400000">
                  <a:pos x="wd2" y="hd2"/>
                </a:cxn>
                <a:cxn ang="10800000">
                  <a:pos x="wd2" y="hd2"/>
                </a:cxn>
                <a:cxn ang="16200000">
                  <a:pos x="wd2" y="hd2"/>
                </a:cxn>
              </a:cxnLst>
              <a:rect l="0" t="0" r="r" b="b"/>
              <a:pathLst>
                <a:path w="21600" h="21397" fill="norm" stroke="1" extrusionOk="0">
                  <a:moveTo>
                    <a:pt x="20848" y="1902"/>
                  </a:moveTo>
                  <a:cubicBezTo>
                    <a:pt x="20236" y="1534"/>
                    <a:pt x="19609" y="1238"/>
                    <a:pt x="18971" y="1016"/>
                  </a:cubicBezTo>
                  <a:cubicBezTo>
                    <a:pt x="18247" y="764"/>
                    <a:pt x="17513" y="608"/>
                    <a:pt x="16774" y="548"/>
                  </a:cubicBezTo>
                  <a:cubicBezTo>
                    <a:pt x="15990" y="1310"/>
                    <a:pt x="15073" y="1634"/>
                    <a:pt x="14165" y="1471"/>
                  </a:cubicBezTo>
                  <a:cubicBezTo>
                    <a:pt x="13370" y="1328"/>
                    <a:pt x="12618" y="817"/>
                    <a:pt x="11998" y="0"/>
                  </a:cubicBezTo>
                  <a:cubicBezTo>
                    <a:pt x="11744" y="364"/>
                    <a:pt x="11462" y="675"/>
                    <a:pt x="11160" y="927"/>
                  </a:cubicBezTo>
                  <a:cubicBezTo>
                    <a:pt x="10077" y="1831"/>
                    <a:pt x="8805" y="1934"/>
                    <a:pt x="7672" y="1210"/>
                  </a:cubicBezTo>
                  <a:cubicBezTo>
                    <a:pt x="7400" y="998"/>
                    <a:pt x="7088" y="961"/>
                    <a:pt x="6800" y="1107"/>
                  </a:cubicBezTo>
                  <a:cubicBezTo>
                    <a:pt x="6408" y="1305"/>
                    <a:pt x="6119" y="1806"/>
                    <a:pt x="5789" y="2187"/>
                  </a:cubicBezTo>
                  <a:cubicBezTo>
                    <a:pt x="5514" y="2505"/>
                    <a:pt x="5206" y="2746"/>
                    <a:pt x="4878" y="2896"/>
                  </a:cubicBezTo>
                  <a:cubicBezTo>
                    <a:pt x="4268" y="2966"/>
                    <a:pt x="3656" y="2919"/>
                    <a:pt x="3052" y="2760"/>
                  </a:cubicBezTo>
                  <a:cubicBezTo>
                    <a:pt x="2719" y="2672"/>
                    <a:pt x="2379" y="2558"/>
                    <a:pt x="2050" y="2690"/>
                  </a:cubicBezTo>
                  <a:cubicBezTo>
                    <a:pt x="1743" y="2813"/>
                    <a:pt x="1499" y="3109"/>
                    <a:pt x="1474" y="3574"/>
                  </a:cubicBezTo>
                  <a:cubicBezTo>
                    <a:pt x="1452" y="3988"/>
                    <a:pt x="1645" y="4380"/>
                    <a:pt x="1617" y="4782"/>
                  </a:cubicBezTo>
                  <a:cubicBezTo>
                    <a:pt x="1604" y="4960"/>
                    <a:pt x="1550" y="5124"/>
                    <a:pt x="1542" y="5303"/>
                  </a:cubicBezTo>
                  <a:cubicBezTo>
                    <a:pt x="1533" y="5508"/>
                    <a:pt x="1585" y="5707"/>
                    <a:pt x="1682" y="5841"/>
                  </a:cubicBezTo>
                  <a:cubicBezTo>
                    <a:pt x="1552" y="6012"/>
                    <a:pt x="1470" y="6261"/>
                    <a:pt x="1456" y="6531"/>
                  </a:cubicBezTo>
                  <a:cubicBezTo>
                    <a:pt x="1444" y="6754"/>
                    <a:pt x="1478" y="6977"/>
                    <a:pt x="1554" y="7165"/>
                  </a:cubicBezTo>
                  <a:cubicBezTo>
                    <a:pt x="1631" y="7396"/>
                    <a:pt x="1742" y="7593"/>
                    <a:pt x="1877" y="7739"/>
                  </a:cubicBezTo>
                  <a:cubicBezTo>
                    <a:pt x="1974" y="7844"/>
                    <a:pt x="2083" y="7920"/>
                    <a:pt x="2197" y="7964"/>
                  </a:cubicBezTo>
                  <a:cubicBezTo>
                    <a:pt x="2157" y="8112"/>
                    <a:pt x="2145" y="8277"/>
                    <a:pt x="2162" y="8437"/>
                  </a:cubicBezTo>
                  <a:cubicBezTo>
                    <a:pt x="2182" y="8619"/>
                    <a:pt x="2239" y="8786"/>
                    <a:pt x="2325" y="8910"/>
                  </a:cubicBezTo>
                  <a:cubicBezTo>
                    <a:pt x="1671" y="9061"/>
                    <a:pt x="1074" y="9593"/>
                    <a:pt x="645" y="10405"/>
                  </a:cubicBezTo>
                  <a:cubicBezTo>
                    <a:pt x="250" y="11153"/>
                    <a:pt x="23" y="12094"/>
                    <a:pt x="0" y="13077"/>
                  </a:cubicBezTo>
                  <a:cubicBezTo>
                    <a:pt x="916" y="14575"/>
                    <a:pt x="1962" y="15850"/>
                    <a:pt x="3106" y="16860"/>
                  </a:cubicBezTo>
                  <a:cubicBezTo>
                    <a:pt x="3901" y="17562"/>
                    <a:pt x="4739" y="18132"/>
                    <a:pt x="5534" y="18834"/>
                  </a:cubicBezTo>
                  <a:cubicBezTo>
                    <a:pt x="6293" y="19503"/>
                    <a:pt x="7010" y="20289"/>
                    <a:pt x="7674" y="21181"/>
                  </a:cubicBezTo>
                  <a:cubicBezTo>
                    <a:pt x="8538" y="21600"/>
                    <a:pt x="9471" y="21403"/>
                    <a:pt x="10238" y="20640"/>
                  </a:cubicBezTo>
                  <a:cubicBezTo>
                    <a:pt x="10569" y="20310"/>
                    <a:pt x="10859" y="19882"/>
                    <a:pt x="11092" y="19379"/>
                  </a:cubicBezTo>
                  <a:cubicBezTo>
                    <a:pt x="13455" y="19505"/>
                    <a:pt x="15760" y="18185"/>
                    <a:pt x="17547" y="15685"/>
                  </a:cubicBezTo>
                  <a:cubicBezTo>
                    <a:pt x="18484" y="14376"/>
                    <a:pt x="19242" y="12788"/>
                    <a:pt x="19946" y="11159"/>
                  </a:cubicBezTo>
                  <a:cubicBezTo>
                    <a:pt x="20530" y="9807"/>
                    <a:pt x="21082" y="8416"/>
                    <a:pt x="21600" y="6991"/>
                  </a:cubicBezTo>
                  <a:cubicBezTo>
                    <a:pt x="21513" y="6653"/>
                    <a:pt x="21467" y="6291"/>
                    <a:pt x="21463" y="5926"/>
                  </a:cubicBezTo>
                  <a:cubicBezTo>
                    <a:pt x="21459" y="5465"/>
                    <a:pt x="21523" y="4987"/>
                    <a:pt x="21420" y="4546"/>
                  </a:cubicBezTo>
                  <a:cubicBezTo>
                    <a:pt x="21353" y="4258"/>
                    <a:pt x="21221" y="4023"/>
                    <a:pt x="21050" y="3887"/>
                  </a:cubicBezTo>
                  <a:cubicBezTo>
                    <a:pt x="21113" y="3789"/>
                    <a:pt x="21155" y="3662"/>
                    <a:pt x="21171" y="3524"/>
                  </a:cubicBezTo>
                  <a:cubicBezTo>
                    <a:pt x="21209" y="3205"/>
                    <a:pt x="21111" y="2907"/>
                    <a:pt x="21029" y="2625"/>
                  </a:cubicBezTo>
                  <a:cubicBezTo>
                    <a:pt x="20962" y="2392"/>
                    <a:pt x="20901" y="2151"/>
                    <a:pt x="20848" y="1902"/>
                  </a:cubicBezTo>
                  <a:close/>
                </a:path>
              </a:pathLst>
            </a:custGeom>
            <a:solidFill>
              <a:srgbClr val="FF80A9">
                <a:alpha val="49172"/>
              </a:srgbClr>
            </a:solidFill>
            <a:ln w="25400" cap="flat">
              <a:noFill/>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298" name="Reptilian…"/>
            <p:cNvSpPr txBox="1"/>
            <p:nvPr/>
          </p:nvSpPr>
          <p:spPr>
            <a:xfrm>
              <a:off x="6496704" y="910861"/>
              <a:ext cx="3295702" cy="1997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defRPr>
                  <a:solidFill>
                    <a:srgbClr val="FF80A9"/>
                  </a:solidFill>
                  <a:latin typeface="Source Sans Pro Semibold"/>
                  <a:ea typeface="Source Sans Pro Semibold"/>
                  <a:cs typeface="Source Sans Pro Semibold"/>
                  <a:sym typeface="Source Sans Pro Semibold"/>
                </a:defRPr>
              </a:pPr>
              <a:r>
                <a:t>Reptilian </a:t>
              </a:r>
            </a:p>
            <a:p>
              <a:pPr>
                <a:defRPr>
                  <a:solidFill>
                    <a:srgbClr val="FF80A9"/>
                  </a:solidFill>
                  <a:latin typeface="Source Sans Pro Semibold"/>
                  <a:ea typeface="Source Sans Pro Semibold"/>
                  <a:cs typeface="Source Sans Pro Semibold"/>
                  <a:sym typeface="Source Sans Pro Semibold"/>
                </a:defRPr>
              </a:pPr>
              <a:r>
                <a:t>Brain</a:t>
              </a:r>
            </a:p>
          </p:txBody>
        </p:sp>
        <p:sp>
          <p:nvSpPr>
            <p:cNvPr id="299" name="Line"/>
            <p:cNvSpPr/>
            <p:nvPr/>
          </p:nvSpPr>
          <p:spPr>
            <a:xfrm>
              <a:off x="3468810" y="941712"/>
              <a:ext cx="3047209" cy="537600"/>
            </a:xfrm>
            <a:prstGeom prst="line">
              <a:avLst/>
            </a:prstGeom>
            <a:noFill/>
            <a:ln w="50800" cap="flat">
              <a:solidFill>
                <a:srgbClr val="FF80A9"/>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grpSp>
        <p:nvGrpSpPr>
          <p:cNvPr id="304" name="Group"/>
          <p:cNvGrpSpPr/>
          <p:nvPr/>
        </p:nvGrpSpPr>
        <p:grpSpPr>
          <a:xfrm>
            <a:off x="9194085" y="5268370"/>
            <a:ext cx="13323597" cy="4566974"/>
            <a:chOff x="0" y="0"/>
            <a:chExt cx="13323596" cy="4566972"/>
          </a:xfrm>
        </p:grpSpPr>
        <p:sp>
          <p:nvSpPr>
            <p:cNvPr id="301" name="Shape"/>
            <p:cNvSpPr/>
            <p:nvPr/>
          </p:nvSpPr>
          <p:spPr>
            <a:xfrm>
              <a:off x="-1" y="1151966"/>
              <a:ext cx="6016370" cy="3415007"/>
            </a:xfrm>
            <a:custGeom>
              <a:avLst/>
              <a:gdLst/>
              <a:ahLst/>
              <a:cxnLst>
                <a:cxn ang="0">
                  <a:pos x="wd2" y="hd2"/>
                </a:cxn>
                <a:cxn ang="5400000">
                  <a:pos x="wd2" y="hd2"/>
                </a:cxn>
                <a:cxn ang="10800000">
                  <a:pos x="wd2" y="hd2"/>
                </a:cxn>
                <a:cxn ang="16200000">
                  <a:pos x="wd2" y="hd2"/>
                </a:cxn>
              </a:cxnLst>
              <a:rect l="0" t="0" r="r" b="b"/>
              <a:pathLst>
                <a:path w="21464" h="19538" fill="norm" stroke="1" extrusionOk="0">
                  <a:moveTo>
                    <a:pt x="15983" y="2462"/>
                  </a:moveTo>
                  <a:cubicBezTo>
                    <a:pt x="18148" y="4208"/>
                    <a:pt x="20026" y="6749"/>
                    <a:pt x="21464" y="9878"/>
                  </a:cubicBezTo>
                  <a:cubicBezTo>
                    <a:pt x="21275" y="10147"/>
                    <a:pt x="21065" y="10377"/>
                    <a:pt x="20840" y="10563"/>
                  </a:cubicBezTo>
                  <a:cubicBezTo>
                    <a:pt x="20034" y="11230"/>
                    <a:pt x="19088" y="11306"/>
                    <a:pt x="18244" y="10772"/>
                  </a:cubicBezTo>
                  <a:cubicBezTo>
                    <a:pt x="18042" y="10615"/>
                    <a:pt x="17810" y="10587"/>
                    <a:pt x="17596" y="10695"/>
                  </a:cubicBezTo>
                  <a:cubicBezTo>
                    <a:pt x="17304" y="10842"/>
                    <a:pt x="17089" y="11212"/>
                    <a:pt x="16843" y="11493"/>
                  </a:cubicBezTo>
                  <a:cubicBezTo>
                    <a:pt x="16638" y="11728"/>
                    <a:pt x="16409" y="11906"/>
                    <a:pt x="16165" y="12017"/>
                  </a:cubicBezTo>
                  <a:cubicBezTo>
                    <a:pt x="15712" y="12069"/>
                    <a:pt x="15256" y="12034"/>
                    <a:pt x="14807" y="11917"/>
                  </a:cubicBezTo>
                  <a:cubicBezTo>
                    <a:pt x="14559" y="11852"/>
                    <a:pt x="14306" y="11768"/>
                    <a:pt x="14061" y="11865"/>
                  </a:cubicBezTo>
                  <a:cubicBezTo>
                    <a:pt x="13832" y="11956"/>
                    <a:pt x="13652" y="12174"/>
                    <a:pt x="13633" y="12518"/>
                  </a:cubicBezTo>
                  <a:cubicBezTo>
                    <a:pt x="13616" y="12824"/>
                    <a:pt x="13760" y="13113"/>
                    <a:pt x="13739" y="13410"/>
                  </a:cubicBezTo>
                  <a:cubicBezTo>
                    <a:pt x="13729" y="13542"/>
                    <a:pt x="13689" y="13663"/>
                    <a:pt x="13683" y="13795"/>
                  </a:cubicBezTo>
                  <a:cubicBezTo>
                    <a:pt x="13676" y="13946"/>
                    <a:pt x="13715" y="14094"/>
                    <a:pt x="13787" y="14192"/>
                  </a:cubicBezTo>
                  <a:cubicBezTo>
                    <a:pt x="13690" y="14319"/>
                    <a:pt x="13630" y="14503"/>
                    <a:pt x="13619" y="14702"/>
                  </a:cubicBezTo>
                  <a:cubicBezTo>
                    <a:pt x="13610" y="14867"/>
                    <a:pt x="13636" y="15032"/>
                    <a:pt x="13692" y="15170"/>
                  </a:cubicBezTo>
                  <a:cubicBezTo>
                    <a:pt x="13749" y="15341"/>
                    <a:pt x="13832" y="15487"/>
                    <a:pt x="13932" y="15595"/>
                  </a:cubicBezTo>
                  <a:cubicBezTo>
                    <a:pt x="14005" y="15672"/>
                    <a:pt x="14086" y="15728"/>
                    <a:pt x="14171" y="15761"/>
                  </a:cubicBezTo>
                  <a:cubicBezTo>
                    <a:pt x="14141" y="15870"/>
                    <a:pt x="14132" y="15992"/>
                    <a:pt x="14145" y="16110"/>
                  </a:cubicBezTo>
                  <a:cubicBezTo>
                    <a:pt x="14160" y="16245"/>
                    <a:pt x="14202" y="16368"/>
                    <a:pt x="14266" y="16460"/>
                  </a:cubicBezTo>
                  <a:cubicBezTo>
                    <a:pt x="13779" y="16571"/>
                    <a:pt x="13335" y="16964"/>
                    <a:pt x="13016" y="17564"/>
                  </a:cubicBezTo>
                  <a:cubicBezTo>
                    <a:pt x="12722" y="18117"/>
                    <a:pt x="12553" y="18812"/>
                    <a:pt x="12536" y="19538"/>
                  </a:cubicBezTo>
                  <a:cubicBezTo>
                    <a:pt x="11744" y="19431"/>
                    <a:pt x="10976" y="19052"/>
                    <a:pt x="10284" y="18425"/>
                  </a:cubicBezTo>
                  <a:cubicBezTo>
                    <a:pt x="9728" y="17921"/>
                    <a:pt x="9232" y="17242"/>
                    <a:pt x="8809" y="16505"/>
                  </a:cubicBezTo>
                  <a:cubicBezTo>
                    <a:pt x="8717" y="16345"/>
                    <a:pt x="8629" y="16181"/>
                    <a:pt x="8575" y="15980"/>
                  </a:cubicBezTo>
                  <a:cubicBezTo>
                    <a:pt x="8393" y="15313"/>
                    <a:pt x="8645" y="14582"/>
                    <a:pt x="8602" y="13869"/>
                  </a:cubicBezTo>
                  <a:cubicBezTo>
                    <a:pt x="8558" y="13157"/>
                    <a:pt x="8245" y="12585"/>
                    <a:pt x="7850" y="12245"/>
                  </a:cubicBezTo>
                  <a:cubicBezTo>
                    <a:pt x="6355" y="10959"/>
                    <a:pt x="4783" y="12722"/>
                    <a:pt x="3437" y="14275"/>
                  </a:cubicBezTo>
                  <a:cubicBezTo>
                    <a:pt x="2784" y="15028"/>
                    <a:pt x="2038" y="15731"/>
                    <a:pt x="1278" y="15360"/>
                  </a:cubicBezTo>
                  <a:cubicBezTo>
                    <a:pt x="596" y="15026"/>
                    <a:pt x="198" y="13957"/>
                    <a:pt x="62" y="12817"/>
                  </a:cubicBezTo>
                  <a:cubicBezTo>
                    <a:pt x="-136" y="11156"/>
                    <a:pt x="165" y="9477"/>
                    <a:pt x="661" y="7985"/>
                  </a:cubicBezTo>
                  <a:cubicBezTo>
                    <a:pt x="3458" y="-423"/>
                    <a:pt x="10373" y="-2062"/>
                    <a:pt x="15983" y="2462"/>
                  </a:cubicBezTo>
                  <a:close/>
                </a:path>
              </a:pathLst>
            </a:custGeom>
            <a:solidFill>
              <a:srgbClr val="A7C189">
                <a:alpha val="60522"/>
              </a:srgbClr>
            </a:solidFill>
            <a:ln w="25400" cap="flat">
              <a:noFill/>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02" name="Limbic…"/>
            <p:cNvSpPr txBox="1"/>
            <p:nvPr/>
          </p:nvSpPr>
          <p:spPr>
            <a:xfrm>
              <a:off x="10741660" y="0"/>
              <a:ext cx="2581937" cy="1997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defRPr>
                  <a:solidFill>
                    <a:srgbClr val="A7C189"/>
                  </a:solidFill>
                  <a:latin typeface="Source Sans Pro Semibold"/>
                  <a:ea typeface="Source Sans Pro Semibold"/>
                  <a:cs typeface="Source Sans Pro Semibold"/>
                  <a:sym typeface="Source Sans Pro Semibold"/>
                </a:defRPr>
              </a:pPr>
              <a:r>
                <a:t>Limbic </a:t>
              </a:r>
            </a:p>
            <a:p>
              <a:pPr>
                <a:defRPr>
                  <a:solidFill>
                    <a:srgbClr val="A7C189"/>
                  </a:solidFill>
                  <a:latin typeface="Source Sans Pro Semibold"/>
                  <a:ea typeface="Source Sans Pro Semibold"/>
                  <a:cs typeface="Source Sans Pro Semibold"/>
                  <a:sym typeface="Source Sans Pro Semibold"/>
                </a:defRPr>
              </a:pPr>
              <a:r>
                <a:t>System</a:t>
              </a:r>
            </a:p>
          </p:txBody>
        </p:sp>
        <p:sp>
          <p:nvSpPr>
            <p:cNvPr id="303" name="Line"/>
            <p:cNvSpPr/>
            <p:nvPr/>
          </p:nvSpPr>
          <p:spPr>
            <a:xfrm flipV="1">
              <a:off x="4622105" y="1200233"/>
              <a:ext cx="6007112" cy="1020027"/>
            </a:xfrm>
            <a:prstGeom prst="line">
              <a:avLst/>
            </a:prstGeom>
            <a:noFill/>
            <a:ln w="50800" cap="flat">
              <a:solidFill>
                <a:srgbClr val="A7C189"/>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grpSp>
        <p:nvGrpSpPr>
          <p:cNvPr id="308" name="Group"/>
          <p:cNvGrpSpPr/>
          <p:nvPr/>
        </p:nvGrpSpPr>
        <p:grpSpPr>
          <a:xfrm>
            <a:off x="6111953" y="2025087"/>
            <a:ext cx="14402214" cy="7939184"/>
            <a:chOff x="0" y="0"/>
            <a:chExt cx="14402212" cy="7939183"/>
          </a:xfrm>
        </p:grpSpPr>
        <p:sp>
          <p:nvSpPr>
            <p:cNvPr id="305" name="Shape"/>
            <p:cNvSpPr/>
            <p:nvPr/>
          </p:nvSpPr>
          <p:spPr>
            <a:xfrm>
              <a:off x="-1" y="833558"/>
              <a:ext cx="12203881" cy="7105626"/>
            </a:xfrm>
            <a:custGeom>
              <a:avLst/>
              <a:gdLst/>
              <a:ahLst/>
              <a:cxnLst>
                <a:cxn ang="0">
                  <a:pos x="wd2" y="hd2"/>
                </a:cxn>
                <a:cxn ang="5400000">
                  <a:pos x="wd2" y="hd2"/>
                </a:cxn>
                <a:cxn ang="10800000">
                  <a:pos x="wd2" y="hd2"/>
                </a:cxn>
                <a:cxn ang="16200000">
                  <a:pos x="wd2" y="hd2"/>
                </a:cxn>
              </a:cxnLst>
              <a:rect l="0" t="0" r="r" b="b"/>
              <a:pathLst>
                <a:path w="21547" h="21536" fill="norm" stroke="1" extrusionOk="0">
                  <a:moveTo>
                    <a:pt x="13351" y="12099"/>
                  </a:moveTo>
                  <a:cubicBezTo>
                    <a:pt x="14423" y="13024"/>
                    <a:pt x="15352" y="14370"/>
                    <a:pt x="16064" y="16028"/>
                  </a:cubicBezTo>
                  <a:cubicBezTo>
                    <a:pt x="16320" y="16386"/>
                    <a:pt x="16637" y="16594"/>
                    <a:pt x="16967" y="16619"/>
                  </a:cubicBezTo>
                  <a:cubicBezTo>
                    <a:pt x="17271" y="16642"/>
                    <a:pt x="17572" y="16509"/>
                    <a:pt x="17832" y="16236"/>
                  </a:cubicBezTo>
                  <a:cubicBezTo>
                    <a:pt x="18147" y="16259"/>
                    <a:pt x="18460" y="16340"/>
                    <a:pt x="18764" y="16477"/>
                  </a:cubicBezTo>
                  <a:cubicBezTo>
                    <a:pt x="18981" y="16575"/>
                    <a:pt x="19194" y="16701"/>
                    <a:pt x="19400" y="16854"/>
                  </a:cubicBezTo>
                  <a:cubicBezTo>
                    <a:pt x="19629" y="16945"/>
                    <a:pt x="19851" y="17086"/>
                    <a:pt x="20060" y="17273"/>
                  </a:cubicBezTo>
                  <a:cubicBezTo>
                    <a:pt x="20143" y="17347"/>
                    <a:pt x="20223" y="17428"/>
                    <a:pt x="20301" y="17516"/>
                  </a:cubicBezTo>
                  <a:cubicBezTo>
                    <a:pt x="20568" y="17616"/>
                    <a:pt x="20842" y="17415"/>
                    <a:pt x="20984" y="17014"/>
                  </a:cubicBezTo>
                  <a:cubicBezTo>
                    <a:pt x="21053" y="16821"/>
                    <a:pt x="21082" y="16600"/>
                    <a:pt x="21132" y="16397"/>
                  </a:cubicBezTo>
                  <a:cubicBezTo>
                    <a:pt x="21206" y="16096"/>
                    <a:pt x="21325" y="15827"/>
                    <a:pt x="21381" y="15510"/>
                  </a:cubicBezTo>
                  <a:cubicBezTo>
                    <a:pt x="21428" y="15246"/>
                    <a:pt x="21428" y="14963"/>
                    <a:pt x="21380" y="14695"/>
                  </a:cubicBezTo>
                  <a:cubicBezTo>
                    <a:pt x="21568" y="13965"/>
                    <a:pt x="21598" y="13145"/>
                    <a:pt x="21466" y="12380"/>
                  </a:cubicBezTo>
                  <a:cubicBezTo>
                    <a:pt x="21369" y="11817"/>
                    <a:pt x="21188" y="11308"/>
                    <a:pt x="20940" y="10904"/>
                  </a:cubicBezTo>
                  <a:cubicBezTo>
                    <a:pt x="20927" y="10567"/>
                    <a:pt x="20881" y="10236"/>
                    <a:pt x="20802" y="9926"/>
                  </a:cubicBezTo>
                  <a:cubicBezTo>
                    <a:pt x="20706" y="9548"/>
                    <a:pt x="20565" y="9210"/>
                    <a:pt x="20388" y="8933"/>
                  </a:cubicBezTo>
                  <a:cubicBezTo>
                    <a:pt x="20358" y="8676"/>
                    <a:pt x="20307" y="8429"/>
                    <a:pt x="20238" y="8197"/>
                  </a:cubicBezTo>
                  <a:cubicBezTo>
                    <a:pt x="20161" y="7941"/>
                    <a:pt x="20062" y="7708"/>
                    <a:pt x="19978" y="7461"/>
                  </a:cubicBezTo>
                  <a:cubicBezTo>
                    <a:pt x="19827" y="7015"/>
                    <a:pt x="19722" y="6513"/>
                    <a:pt x="19514" y="6128"/>
                  </a:cubicBezTo>
                  <a:cubicBezTo>
                    <a:pt x="19410" y="5935"/>
                    <a:pt x="19283" y="5780"/>
                    <a:pt x="19142" y="5674"/>
                  </a:cubicBezTo>
                  <a:cubicBezTo>
                    <a:pt x="19030" y="5428"/>
                    <a:pt x="18899" y="5208"/>
                    <a:pt x="18755" y="5017"/>
                  </a:cubicBezTo>
                  <a:cubicBezTo>
                    <a:pt x="18566" y="4769"/>
                    <a:pt x="18355" y="4576"/>
                    <a:pt x="18130" y="4444"/>
                  </a:cubicBezTo>
                  <a:cubicBezTo>
                    <a:pt x="18011" y="4080"/>
                    <a:pt x="17834" y="3782"/>
                    <a:pt x="17619" y="3588"/>
                  </a:cubicBezTo>
                  <a:cubicBezTo>
                    <a:pt x="17448" y="3433"/>
                    <a:pt x="17259" y="3348"/>
                    <a:pt x="17088" y="3195"/>
                  </a:cubicBezTo>
                  <a:cubicBezTo>
                    <a:pt x="16984" y="3102"/>
                    <a:pt x="16887" y="2984"/>
                    <a:pt x="16785" y="2883"/>
                  </a:cubicBezTo>
                  <a:cubicBezTo>
                    <a:pt x="16643" y="2742"/>
                    <a:pt x="16491" y="2632"/>
                    <a:pt x="16333" y="2557"/>
                  </a:cubicBezTo>
                  <a:cubicBezTo>
                    <a:pt x="16234" y="2412"/>
                    <a:pt x="16130" y="2277"/>
                    <a:pt x="16021" y="2153"/>
                  </a:cubicBezTo>
                  <a:cubicBezTo>
                    <a:pt x="15717" y="1806"/>
                    <a:pt x="15380" y="1549"/>
                    <a:pt x="15025" y="1395"/>
                  </a:cubicBezTo>
                  <a:cubicBezTo>
                    <a:pt x="14872" y="1246"/>
                    <a:pt x="14711" y="1121"/>
                    <a:pt x="14546" y="1021"/>
                  </a:cubicBezTo>
                  <a:cubicBezTo>
                    <a:pt x="14310" y="880"/>
                    <a:pt x="14065" y="790"/>
                    <a:pt x="13816" y="754"/>
                  </a:cubicBezTo>
                  <a:cubicBezTo>
                    <a:pt x="13510" y="406"/>
                    <a:pt x="13160" y="190"/>
                    <a:pt x="12795" y="123"/>
                  </a:cubicBezTo>
                  <a:cubicBezTo>
                    <a:pt x="12589" y="85"/>
                    <a:pt x="12382" y="95"/>
                    <a:pt x="12178" y="153"/>
                  </a:cubicBezTo>
                  <a:cubicBezTo>
                    <a:pt x="11961" y="36"/>
                    <a:pt x="11735" y="-14"/>
                    <a:pt x="11508" y="3"/>
                  </a:cubicBezTo>
                  <a:cubicBezTo>
                    <a:pt x="11278" y="21"/>
                    <a:pt x="11051" y="109"/>
                    <a:pt x="10838" y="262"/>
                  </a:cubicBezTo>
                  <a:cubicBezTo>
                    <a:pt x="10605" y="193"/>
                    <a:pt x="10368" y="169"/>
                    <a:pt x="10131" y="190"/>
                  </a:cubicBezTo>
                  <a:cubicBezTo>
                    <a:pt x="9892" y="210"/>
                    <a:pt x="9655" y="277"/>
                    <a:pt x="9424" y="388"/>
                  </a:cubicBezTo>
                  <a:cubicBezTo>
                    <a:pt x="9148" y="417"/>
                    <a:pt x="8873" y="444"/>
                    <a:pt x="8600" y="467"/>
                  </a:cubicBezTo>
                  <a:cubicBezTo>
                    <a:pt x="8304" y="493"/>
                    <a:pt x="8003" y="515"/>
                    <a:pt x="7719" y="684"/>
                  </a:cubicBezTo>
                  <a:cubicBezTo>
                    <a:pt x="7503" y="813"/>
                    <a:pt x="7306" y="1024"/>
                    <a:pt x="7143" y="1300"/>
                  </a:cubicBezTo>
                  <a:cubicBezTo>
                    <a:pt x="6859" y="1423"/>
                    <a:pt x="6582" y="1594"/>
                    <a:pt x="6318" y="1809"/>
                  </a:cubicBezTo>
                  <a:cubicBezTo>
                    <a:pt x="6073" y="2009"/>
                    <a:pt x="5839" y="2246"/>
                    <a:pt x="5619" y="2518"/>
                  </a:cubicBezTo>
                  <a:cubicBezTo>
                    <a:pt x="5203" y="2570"/>
                    <a:pt x="4803" y="2816"/>
                    <a:pt x="4462" y="3230"/>
                  </a:cubicBezTo>
                  <a:cubicBezTo>
                    <a:pt x="4337" y="3382"/>
                    <a:pt x="4221" y="3556"/>
                    <a:pt x="4116" y="3749"/>
                  </a:cubicBezTo>
                  <a:cubicBezTo>
                    <a:pt x="3770" y="3904"/>
                    <a:pt x="3446" y="4178"/>
                    <a:pt x="3165" y="4556"/>
                  </a:cubicBezTo>
                  <a:cubicBezTo>
                    <a:pt x="2858" y="4967"/>
                    <a:pt x="2609" y="5489"/>
                    <a:pt x="2435" y="6086"/>
                  </a:cubicBezTo>
                  <a:cubicBezTo>
                    <a:pt x="2156" y="6374"/>
                    <a:pt x="1884" y="6680"/>
                    <a:pt x="1619" y="7003"/>
                  </a:cubicBezTo>
                  <a:cubicBezTo>
                    <a:pt x="1367" y="7311"/>
                    <a:pt x="1117" y="7639"/>
                    <a:pt x="921" y="8063"/>
                  </a:cubicBezTo>
                  <a:cubicBezTo>
                    <a:pt x="715" y="8507"/>
                    <a:pt x="580" y="9034"/>
                    <a:pt x="528" y="9594"/>
                  </a:cubicBezTo>
                  <a:cubicBezTo>
                    <a:pt x="188" y="10536"/>
                    <a:pt x="1" y="11636"/>
                    <a:pt x="0" y="12785"/>
                  </a:cubicBezTo>
                  <a:cubicBezTo>
                    <a:pt x="-2" y="13717"/>
                    <a:pt x="125" y="14637"/>
                    <a:pt x="371" y="15467"/>
                  </a:cubicBezTo>
                  <a:cubicBezTo>
                    <a:pt x="454" y="16560"/>
                    <a:pt x="769" y="17561"/>
                    <a:pt x="1257" y="18291"/>
                  </a:cubicBezTo>
                  <a:cubicBezTo>
                    <a:pt x="1624" y="18839"/>
                    <a:pt x="2071" y="19190"/>
                    <a:pt x="2542" y="19311"/>
                  </a:cubicBezTo>
                  <a:cubicBezTo>
                    <a:pt x="2984" y="19424"/>
                    <a:pt x="3434" y="19339"/>
                    <a:pt x="3836" y="19035"/>
                  </a:cubicBezTo>
                  <a:cubicBezTo>
                    <a:pt x="4065" y="18862"/>
                    <a:pt x="4274" y="18620"/>
                    <a:pt x="4497" y="18417"/>
                  </a:cubicBezTo>
                  <a:cubicBezTo>
                    <a:pt x="4650" y="18278"/>
                    <a:pt x="4810" y="18156"/>
                    <a:pt x="4976" y="18056"/>
                  </a:cubicBezTo>
                  <a:cubicBezTo>
                    <a:pt x="5021" y="18470"/>
                    <a:pt x="5138" y="18851"/>
                    <a:pt x="5311" y="19151"/>
                  </a:cubicBezTo>
                  <a:cubicBezTo>
                    <a:pt x="5565" y="19591"/>
                    <a:pt x="5908" y="19819"/>
                    <a:pt x="6256" y="19798"/>
                  </a:cubicBezTo>
                  <a:cubicBezTo>
                    <a:pt x="6547" y="20899"/>
                    <a:pt x="7199" y="21586"/>
                    <a:pt x="7902" y="21533"/>
                  </a:cubicBezTo>
                  <a:cubicBezTo>
                    <a:pt x="8086" y="21520"/>
                    <a:pt x="8265" y="21456"/>
                    <a:pt x="8431" y="21335"/>
                  </a:cubicBezTo>
                  <a:cubicBezTo>
                    <a:pt x="8787" y="21077"/>
                    <a:pt x="9062" y="20589"/>
                    <a:pt x="9265" y="20029"/>
                  </a:cubicBezTo>
                  <a:cubicBezTo>
                    <a:pt x="9330" y="19847"/>
                    <a:pt x="9390" y="19655"/>
                    <a:pt x="9489" y="19524"/>
                  </a:cubicBezTo>
                  <a:cubicBezTo>
                    <a:pt x="9555" y="19437"/>
                    <a:pt x="9634" y="19384"/>
                    <a:pt x="9717" y="19372"/>
                  </a:cubicBezTo>
                  <a:cubicBezTo>
                    <a:pt x="9704" y="19336"/>
                    <a:pt x="9694" y="19299"/>
                    <a:pt x="9685" y="19260"/>
                  </a:cubicBezTo>
                  <a:cubicBezTo>
                    <a:pt x="9606" y="18902"/>
                    <a:pt x="9723" y="18518"/>
                    <a:pt x="9698" y="18142"/>
                  </a:cubicBezTo>
                  <a:cubicBezTo>
                    <a:pt x="9674" y="17766"/>
                    <a:pt x="9521" y="17463"/>
                    <a:pt x="9326" y="17282"/>
                  </a:cubicBezTo>
                  <a:cubicBezTo>
                    <a:pt x="8588" y="16594"/>
                    <a:pt x="7809" y="17532"/>
                    <a:pt x="7142" y="18357"/>
                  </a:cubicBezTo>
                  <a:cubicBezTo>
                    <a:pt x="6819" y="18757"/>
                    <a:pt x="6450" y="19129"/>
                    <a:pt x="6074" y="18932"/>
                  </a:cubicBezTo>
                  <a:cubicBezTo>
                    <a:pt x="5736" y="18755"/>
                    <a:pt x="5539" y="18189"/>
                    <a:pt x="5472" y="17585"/>
                  </a:cubicBezTo>
                  <a:cubicBezTo>
                    <a:pt x="5374" y="16705"/>
                    <a:pt x="5523" y="15815"/>
                    <a:pt x="5769" y="15025"/>
                  </a:cubicBezTo>
                  <a:cubicBezTo>
                    <a:pt x="7153" y="10571"/>
                    <a:pt x="10575" y="9702"/>
                    <a:pt x="13351" y="12099"/>
                  </a:cubicBezTo>
                  <a:close/>
                </a:path>
              </a:pathLst>
            </a:custGeom>
            <a:solidFill>
              <a:srgbClr val="78AAD6">
                <a:alpha val="60522"/>
              </a:srgbClr>
            </a:solidFill>
            <a:ln w="25400" cap="flat">
              <a:noFill/>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06" name="Neocortex"/>
            <p:cNvSpPr txBox="1"/>
            <p:nvPr/>
          </p:nvSpPr>
          <p:spPr>
            <a:xfrm>
              <a:off x="11010753" y="0"/>
              <a:ext cx="3391460" cy="10699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defRPr>
                  <a:solidFill>
                    <a:srgbClr val="78AAD6"/>
                  </a:solidFill>
                  <a:latin typeface="Source Sans Pro Semibold"/>
                  <a:ea typeface="Source Sans Pro Semibold"/>
                  <a:cs typeface="Source Sans Pro Semibold"/>
                  <a:sym typeface="Source Sans Pro Semibold"/>
                </a:defRPr>
              </a:lvl1pPr>
            </a:lstStyle>
            <a:p>
              <a:pPr/>
              <a:r>
                <a:t>Neocortex</a:t>
              </a:r>
            </a:p>
          </p:txBody>
        </p:sp>
        <p:sp>
          <p:nvSpPr>
            <p:cNvPr id="307" name="Line"/>
            <p:cNvSpPr/>
            <p:nvPr/>
          </p:nvSpPr>
          <p:spPr>
            <a:xfrm flipV="1">
              <a:off x="9058144" y="1131296"/>
              <a:ext cx="2554053" cy="1721968"/>
            </a:xfrm>
            <a:prstGeom prst="line">
              <a:avLst/>
            </a:prstGeom>
            <a:noFill/>
            <a:ln w="50800" cap="flat">
              <a:solidFill>
                <a:srgbClr val="78AAD6"/>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pic>
        <p:nvPicPr>
          <p:cNvPr id="309" name="tidyverse.png" descr="tidyverse.png"/>
          <p:cNvPicPr>
            <a:picLocks noChangeAspect="1"/>
          </p:cNvPicPr>
          <p:nvPr/>
        </p:nvPicPr>
        <p:blipFill>
          <a:blip r:embed="rId5">
            <a:extLst/>
          </a:blip>
          <a:stretch>
            <a:fillRect/>
          </a:stretch>
        </p:blipFill>
        <p:spPr>
          <a:xfrm>
            <a:off x="17171979" y="545388"/>
            <a:ext cx="3434883" cy="3965474"/>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09" grpId="1"/>
    </p:bldLst>
  </p:timing>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bg>
      <p:bgPr>
        <a:gradFill flip="none" rotWithShape="1">
          <a:gsLst>
            <a:gs pos="0">
              <a:srgbClr val="A3C586"/>
            </a:gs>
            <a:gs pos="74003">
              <a:srgbClr val="8EB16F"/>
            </a:gs>
            <a:gs pos="100000">
              <a:srgbClr val="789D57"/>
            </a:gs>
          </a:gsLst>
          <a:path path="circle">
            <a:fillToRect l="50000" t="50000" r="50000" b="50000"/>
          </a:path>
        </a:gradFill>
      </p:bgPr>
    </p:bg>
    <p:spTree>
      <p:nvGrpSpPr>
        <p:cNvPr id="1" name=""/>
        <p:cNvGrpSpPr/>
        <p:nvPr/>
      </p:nvGrpSpPr>
      <p:grpSpPr>
        <a:xfrm>
          <a:off x="0" y="0"/>
          <a:ext cx="0" cy="0"/>
          <a:chOff x="0" y="0"/>
          <a:chExt cx="0" cy="0"/>
        </a:xfrm>
      </p:grpSpPr>
      <p:sp>
        <p:nvSpPr>
          <p:cNvPr id="313" name="R Packages"/>
          <p:cNvSpPr txBox="1"/>
          <p:nvPr/>
        </p:nvSpPr>
        <p:spPr>
          <a:xfrm>
            <a:off x="2628899" y="5035550"/>
            <a:ext cx="18716626" cy="3302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825500">
              <a:defRPr sz="20000">
                <a:solidFill>
                  <a:srgbClr val="F0F0F0"/>
                </a:solidFill>
                <a:latin typeface="Source Sans Pro"/>
                <a:ea typeface="Source Sans Pro"/>
                <a:cs typeface="Source Sans Pro"/>
                <a:sym typeface="Source Sans Pro"/>
              </a:defRPr>
            </a:lvl1pPr>
          </a:lstStyle>
          <a:p>
            <a:pPr/>
            <a:r>
              <a:t>R Packages</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5"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338" name="Group"/>
          <p:cNvGrpSpPr/>
          <p:nvPr/>
        </p:nvGrpSpPr>
        <p:grpSpPr>
          <a:xfrm>
            <a:off x="1708470" y="856090"/>
            <a:ext cx="4003976" cy="7077660"/>
            <a:chOff x="0" y="0"/>
            <a:chExt cx="4003974" cy="7077659"/>
          </a:xfrm>
        </p:grpSpPr>
        <p:grpSp>
          <p:nvGrpSpPr>
            <p:cNvPr id="320" name="Group"/>
            <p:cNvGrpSpPr/>
            <p:nvPr/>
          </p:nvGrpSpPr>
          <p:grpSpPr>
            <a:xfrm>
              <a:off x="0" y="0"/>
              <a:ext cx="1342064" cy="1342065"/>
              <a:chOff x="0" y="0"/>
              <a:chExt cx="1342063" cy="1342064"/>
            </a:xfrm>
          </p:grpSpPr>
          <p:pic>
            <p:nvPicPr>
              <p:cNvPr id="316"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317"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318"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19"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321" name="function1()…"/>
            <p:cNvSpPr txBox="1"/>
            <p:nvPr/>
          </p:nvSpPr>
          <p:spPr>
            <a:xfrm>
              <a:off x="4546" y="4128993"/>
              <a:ext cx="3957637"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function1()</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function2()</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function3()</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function4()</a:t>
              </a:r>
            </a:p>
          </p:txBody>
        </p:sp>
        <p:sp>
          <p:nvSpPr>
            <p:cNvPr id="322" name="help"/>
            <p:cNvSpPr txBox="1"/>
            <p:nvPr/>
          </p:nvSpPr>
          <p:spPr>
            <a:xfrm>
              <a:off x="23723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327" name="Group"/>
            <p:cNvGrpSpPr/>
            <p:nvPr/>
          </p:nvGrpSpPr>
          <p:grpSpPr>
            <a:xfrm>
              <a:off x="1312332" y="0"/>
              <a:ext cx="1342065" cy="1342065"/>
              <a:chOff x="0" y="0"/>
              <a:chExt cx="1342063" cy="1342064"/>
            </a:xfrm>
          </p:grpSpPr>
          <p:pic>
            <p:nvPicPr>
              <p:cNvPr id="323"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324"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325"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26"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328" name="help"/>
            <p:cNvSpPr txBox="1"/>
            <p:nvPr/>
          </p:nvSpPr>
          <p:spPr>
            <a:xfrm>
              <a:off x="1549564"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333" name="Group"/>
            <p:cNvGrpSpPr/>
            <p:nvPr/>
          </p:nvGrpSpPr>
          <p:grpSpPr>
            <a:xfrm>
              <a:off x="2661910" y="0"/>
              <a:ext cx="1342065" cy="1342065"/>
              <a:chOff x="0" y="0"/>
              <a:chExt cx="1342063" cy="1342064"/>
            </a:xfrm>
          </p:grpSpPr>
          <p:pic>
            <p:nvPicPr>
              <p:cNvPr id="329"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330"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331"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32"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334"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335" name="Table"/>
            <p:cNvGraphicFramePr/>
            <p:nvPr/>
          </p:nvGraphicFramePr>
          <p:xfrm>
            <a:off x="206624" y="1768786"/>
            <a:ext cx="1904439" cy="965087"/>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336" name="Table"/>
            <p:cNvGraphicFramePr/>
            <p:nvPr/>
          </p:nvGraphicFramePr>
          <p:xfrm>
            <a:off x="2499433" y="1761239"/>
            <a:ext cx="1351123" cy="2226134"/>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337" name="Table"/>
            <p:cNvGraphicFramePr/>
            <p:nvPr/>
          </p:nvGraphicFramePr>
          <p:xfrm>
            <a:off x="463499" y="3156766"/>
            <a:ext cx="1376858"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4719"/>
                  <a:gridCol w="454719"/>
                  <a:gridCol w="45471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0"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363" name="Group"/>
          <p:cNvGrpSpPr/>
          <p:nvPr/>
        </p:nvGrpSpPr>
        <p:grpSpPr>
          <a:xfrm>
            <a:off x="1708470" y="856090"/>
            <a:ext cx="4003976" cy="7077660"/>
            <a:chOff x="0" y="0"/>
            <a:chExt cx="4003974" cy="7077659"/>
          </a:xfrm>
        </p:grpSpPr>
        <p:grpSp>
          <p:nvGrpSpPr>
            <p:cNvPr id="345" name="Group"/>
            <p:cNvGrpSpPr/>
            <p:nvPr/>
          </p:nvGrpSpPr>
          <p:grpSpPr>
            <a:xfrm>
              <a:off x="0" y="0"/>
              <a:ext cx="1342064" cy="1342065"/>
              <a:chOff x="0" y="0"/>
              <a:chExt cx="1342063" cy="1342064"/>
            </a:xfrm>
          </p:grpSpPr>
          <p:pic>
            <p:nvPicPr>
              <p:cNvPr id="341"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342"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343"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44"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346" name="function1()…"/>
            <p:cNvSpPr txBox="1"/>
            <p:nvPr/>
          </p:nvSpPr>
          <p:spPr>
            <a:xfrm>
              <a:off x="4546" y="4128993"/>
              <a:ext cx="3957637"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function1()</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function2()</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function3()</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function4()</a:t>
              </a:r>
            </a:p>
          </p:txBody>
        </p:sp>
        <p:sp>
          <p:nvSpPr>
            <p:cNvPr id="347" name="help"/>
            <p:cNvSpPr txBox="1"/>
            <p:nvPr/>
          </p:nvSpPr>
          <p:spPr>
            <a:xfrm>
              <a:off x="23723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352" name="Group"/>
            <p:cNvGrpSpPr/>
            <p:nvPr/>
          </p:nvGrpSpPr>
          <p:grpSpPr>
            <a:xfrm>
              <a:off x="1312332" y="0"/>
              <a:ext cx="1342065" cy="1342065"/>
              <a:chOff x="0" y="0"/>
              <a:chExt cx="1342063" cy="1342064"/>
            </a:xfrm>
          </p:grpSpPr>
          <p:pic>
            <p:nvPicPr>
              <p:cNvPr id="348"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349"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350"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51"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353" name="help"/>
            <p:cNvSpPr txBox="1"/>
            <p:nvPr/>
          </p:nvSpPr>
          <p:spPr>
            <a:xfrm>
              <a:off x="1549564"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358" name="Group"/>
            <p:cNvGrpSpPr/>
            <p:nvPr/>
          </p:nvGrpSpPr>
          <p:grpSpPr>
            <a:xfrm>
              <a:off x="2661910" y="0"/>
              <a:ext cx="1342065" cy="1342065"/>
              <a:chOff x="0" y="0"/>
              <a:chExt cx="1342063" cy="1342064"/>
            </a:xfrm>
          </p:grpSpPr>
          <p:pic>
            <p:nvPicPr>
              <p:cNvPr id="354"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355"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356"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57"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359"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360" name="Table"/>
            <p:cNvGraphicFramePr/>
            <p:nvPr/>
          </p:nvGraphicFramePr>
          <p:xfrm>
            <a:off x="206624" y="1768786"/>
            <a:ext cx="1904439" cy="965087"/>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361" name="Table"/>
            <p:cNvGraphicFramePr/>
            <p:nvPr/>
          </p:nvGraphicFramePr>
          <p:xfrm>
            <a:off x="2499433" y="1761239"/>
            <a:ext cx="1351123" cy="2226134"/>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362" name="Table"/>
            <p:cNvGraphicFramePr/>
            <p:nvPr/>
          </p:nvGraphicFramePr>
          <p:xfrm>
            <a:off x="463499" y="3156766"/>
            <a:ext cx="1376858"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4719"/>
                  <a:gridCol w="454719"/>
                  <a:gridCol w="45471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386" name="Group"/>
          <p:cNvGrpSpPr/>
          <p:nvPr/>
        </p:nvGrpSpPr>
        <p:grpSpPr>
          <a:xfrm>
            <a:off x="7690216" y="856090"/>
            <a:ext cx="4003975" cy="7077660"/>
            <a:chOff x="0" y="0"/>
            <a:chExt cx="4003974" cy="7077659"/>
          </a:xfrm>
        </p:grpSpPr>
        <p:grpSp>
          <p:nvGrpSpPr>
            <p:cNvPr id="368" name="Group"/>
            <p:cNvGrpSpPr/>
            <p:nvPr/>
          </p:nvGrpSpPr>
          <p:grpSpPr>
            <a:xfrm>
              <a:off x="0" y="0"/>
              <a:ext cx="1342064" cy="1342065"/>
              <a:chOff x="0" y="0"/>
              <a:chExt cx="1342063" cy="1342064"/>
            </a:xfrm>
          </p:grpSpPr>
          <p:pic>
            <p:nvPicPr>
              <p:cNvPr id="364"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365"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366"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67"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369" name="function5()…"/>
            <p:cNvSpPr txBox="1"/>
            <p:nvPr/>
          </p:nvSpPr>
          <p:spPr>
            <a:xfrm>
              <a:off x="4546"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function5()</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function6()</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function7()</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function8()</a:t>
              </a:r>
            </a:p>
          </p:txBody>
        </p:sp>
        <p:sp>
          <p:nvSpPr>
            <p:cNvPr id="370"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375" name="Group"/>
            <p:cNvGrpSpPr/>
            <p:nvPr/>
          </p:nvGrpSpPr>
          <p:grpSpPr>
            <a:xfrm>
              <a:off x="1312332" y="0"/>
              <a:ext cx="1342065" cy="1342065"/>
              <a:chOff x="0" y="0"/>
              <a:chExt cx="1342063" cy="1342064"/>
            </a:xfrm>
          </p:grpSpPr>
          <p:pic>
            <p:nvPicPr>
              <p:cNvPr id="371"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372"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373"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74"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376"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381" name="Group"/>
            <p:cNvGrpSpPr/>
            <p:nvPr/>
          </p:nvGrpSpPr>
          <p:grpSpPr>
            <a:xfrm>
              <a:off x="2661910" y="0"/>
              <a:ext cx="1342065" cy="1342065"/>
              <a:chOff x="0" y="0"/>
              <a:chExt cx="1342063" cy="1342064"/>
            </a:xfrm>
          </p:grpSpPr>
          <p:pic>
            <p:nvPicPr>
              <p:cNvPr id="377"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378"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379"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80"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382" name="help"/>
            <p:cNvSpPr txBox="1"/>
            <p:nvPr/>
          </p:nvSpPr>
          <p:spPr>
            <a:xfrm>
              <a:off x="289914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383" name="Table"/>
            <p:cNvGraphicFramePr/>
            <p:nvPr/>
          </p:nvGraphicFramePr>
          <p:xfrm>
            <a:off x="206624" y="1768786"/>
            <a:ext cx="1904439"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384" name="Table"/>
            <p:cNvGraphicFramePr/>
            <p:nvPr/>
          </p:nvGraphicFramePr>
          <p:xfrm>
            <a:off x="2499433" y="1761239"/>
            <a:ext cx="1363990"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385" name="Table"/>
            <p:cNvGraphicFramePr/>
            <p:nvPr/>
          </p:nvGraphicFramePr>
          <p:xfrm>
            <a:off x="463498"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409" name="Group"/>
          <p:cNvGrpSpPr/>
          <p:nvPr/>
        </p:nvGrpSpPr>
        <p:grpSpPr>
          <a:xfrm>
            <a:off x="13671962" y="856090"/>
            <a:ext cx="4003976" cy="7077660"/>
            <a:chOff x="0" y="0"/>
            <a:chExt cx="4003975" cy="7077659"/>
          </a:xfrm>
        </p:grpSpPr>
        <p:grpSp>
          <p:nvGrpSpPr>
            <p:cNvPr id="391" name="Group"/>
            <p:cNvGrpSpPr/>
            <p:nvPr/>
          </p:nvGrpSpPr>
          <p:grpSpPr>
            <a:xfrm>
              <a:off x="0" y="0"/>
              <a:ext cx="1342064" cy="1342065"/>
              <a:chOff x="0" y="0"/>
              <a:chExt cx="1342063" cy="1342064"/>
            </a:xfrm>
          </p:grpSpPr>
          <p:pic>
            <p:nvPicPr>
              <p:cNvPr id="387"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388"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389"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90"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392" name="function9()…"/>
            <p:cNvSpPr txBox="1"/>
            <p:nvPr/>
          </p:nvSpPr>
          <p:spPr>
            <a:xfrm>
              <a:off x="4547"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function9()</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functionA()</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functionB()</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functionC()</a:t>
              </a:r>
            </a:p>
          </p:txBody>
        </p:sp>
        <p:sp>
          <p:nvSpPr>
            <p:cNvPr id="393"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398" name="Group"/>
            <p:cNvGrpSpPr/>
            <p:nvPr/>
          </p:nvGrpSpPr>
          <p:grpSpPr>
            <a:xfrm>
              <a:off x="1312332" y="0"/>
              <a:ext cx="1342065" cy="1342065"/>
              <a:chOff x="0" y="0"/>
              <a:chExt cx="1342063" cy="1342064"/>
            </a:xfrm>
          </p:grpSpPr>
          <p:pic>
            <p:nvPicPr>
              <p:cNvPr id="394"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395"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396"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397"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399"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404" name="Group"/>
            <p:cNvGrpSpPr/>
            <p:nvPr/>
          </p:nvGrpSpPr>
          <p:grpSpPr>
            <a:xfrm>
              <a:off x="2661911" y="0"/>
              <a:ext cx="1342065" cy="1342065"/>
              <a:chOff x="0" y="0"/>
              <a:chExt cx="1342063" cy="1342064"/>
            </a:xfrm>
          </p:grpSpPr>
          <p:pic>
            <p:nvPicPr>
              <p:cNvPr id="400"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401"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402"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03"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405"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406" name="Table"/>
            <p:cNvGraphicFramePr/>
            <p:nvPr/>
          </p:nvGraphicFramePr>
          <p:xfrm>
            <a:off x="206625" y="1768786"/>
            <a:ext cx="1904438"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407" name="Table"/>
            <p:cNvGraphicFramePr/>
            <p:nvPr/>
          </p:nvGraphicFramePr>
          <p:xfrm>
            <a:off x="2499433" y="1761239"/>
            <a:ext cx="1351122"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408" name="Table"/>
            <p:cNvGraphicFramePr/>
            <p:nvPr/>
          </p:nvGraphicFramePr>
          <p:xfrm>
            <a:off x="463499"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432" name="Group"/>
          <p:cNvGrpSpPr/>
          <p:nvPr/>
        </p:nvGrpSpPr>
        <p:grpSpPr>
          <a:xfrm>
            <a:off x="19653708" y="856090"/>
            <a:ext cx="4003977" cy="7077660"/>
            <a:chOff x="0" y="0"/>
            <a:chExt cx="4003975" cy="7077659"/>
          </a:xfrm>
        </p:grpSpPr>
        <p:grpSp>
          <p:nvGrpSpPr>
            <p:cNvPr id="414" name="Group"/>
            <p:cNvGrpSpPr/>
            <p:nvPr/>
          </p:nvGrpSpPr>
          <p:grpSpPr>
            <a:xfrm>
              <a:off x="0" y="0"/>
              <a:ext cx="1342064" cy="1342065"/>
              <a:chOff x="0" y="0"/>
              <a:chExt cx="1342063" cy="1342064"/>
            </a:xfrm>
          </p:grpSpPr>
          <p:pic>
            <p:nvPicPr>
              <p:cNvPr id="410"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411"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412"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13"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415" name="functionD()…"/>
            <p:cNvSpPr txBox="1"/>
            <p:nvPr/>
          </p:nvSpPr>
          <p:spPr>
            <a:xfrm>
              <a:off x="4547"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functionD()</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functionE()</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functionF()</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functionG()</a:t>
              </a:r>
            </a:p>
          </p:txBody>
        </p:sp>
        <p:sp>
          <p:nvSpPr>
            <p:cNvPr id="416"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421" name="Group"/>
            <p:cNvGrpSpPr/>
            <p:nvPr/>
          </p:nvGrpSpPr>
          <p:grpSpPr>
            <a:xfrm>
              <a:off x="1312332" y="0"/>
              <a:ext cx="1342065" cy="1342065"/>
              <a:chOff x="0" y="0"/>
              <a:chExt cx="1342063" cy="1342064"/>
            </a:xfrm>
          </p:grpSpPr>
          <p:pic>
            <p:nvPicPr>
              <p:cNvPr id="417"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418"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419"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20"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422"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427" name="Group"/>
            <p:cNvGrpSpPr/>
            <p:nvPr/>
          </p:nvGrpSpPr>
          <p:grpSpPr>
            <a:xfrm>
              <a:off x="2661911" y="0"/>
              <a:ext cx="1342065" cy="1342065"/>
              <a:chOff x="0" y="0"/>
              <a:chExt cx="1342063" cy="1342064"/>
            </a:xfrm>
          </p:grpSpPr>
          <p:pic>
            <p:nvPicPr>
              <p:cNvPr id="423"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424"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425"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26"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428"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429" name="Table"/>
            <p:cNvGraphicFramePr/>
            <p:nvPr/>
          </p:nvGraphicFramePr>
          <p:xfrm>
            <a:off x="206625" y="1768786"/>
            <a:ext cx="1904438"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430" name="Table"/>
            <p:cNvGraphicFramePr/>
            <p:nvPr/>
          </p:nvGraphicFramePr>
          <p:xfrm>
            <a:off x="2499433" y="1761239"/>
            <a:ext cx="1351122"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431" name="Table"/>
            <p:cNvGraphicFramePr/>
            <p:nvPr/>
          </p:nvGraphicFramePr>
          <p:xfrm>
            <a:off x="463499"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sp>
        <p:nvSpPr>
          <p:cNvPr id="433" name="Rounded Rectangle"/>
          <p:cNvSpPr/>
          <p:nvPr/>
        </p:nvSpPr>
        <p:spPr>
          <a:xfrm>
            <a:off x="1228580" y="194488"/>
            <a:ext cx="4963756" cy="8163228"/>
          </a:xfrm>
          <a:prstGeom prst="roundRect">
            <a:avLst>
              <a:gd name="adj" fmla="val 15000"/>
            </a:avLst>
          </a:prstGeom>
          <a:ln w="63500">
            <a:solidFill>
              <a:srgbClr val="85888D"/>
            </a:solidFill>
            <a:miter lim="400000"/>
          </a:ln>
        </p:spPr>
        <p:txBody>
          <a:bodyPr lIns="71437" tIns="71437" rIns="71437" bIns="71437" anchor="ct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34" name="Base R"/>
          <p:cNvSpPr txBox="1"/>
          <p:nvPr/>
        </p:nvSpPr>
        <p:spPr>
          <a:xfrm>
            <a:off x="1278386" y="11900030"/>
            <a:ext cx="4864144" cy="210829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7200">
                <a:latin typeface="Source Sans Pro"/>
                <a:ea typeface="Source Sans Pro"/>
                <a:cs typeface="Source Sans Pro"/>
                <a:sym typeface="Source Sans Pro"/>
              </a:defRPr>
            </a:lvl1pPr>
          </a:lstStyle>
          <a:p>
            <a:pPr/>
            <a:r>
              <a:t>Base R</a:t>
            </a:r>
          </a:p>
        </p:txBody>
      </p:sp>
      <p:sp>
        <p:nvSpPr>
          <p:cNvPr id="435" name="Arrow"/>
          <p:cNvSpPr/>
          <p:nvPr/>
        </p:nvSpPr>
        <p:spPr>
          <a:xfrm rot="5400000">
            <a:off x="1898467" y="9638577"/>
            <a:ext cx="3623983" cy="986763"/>
          </a:xfrm>
          <a:prstGeom prst="rightArrow">
            <a:avLst>
              <a:gd name="adj1" fmla="val 48242"/>
              <a:gd name="adj2" fmla="val 69979"/>
            </a:avLst>
          </a:prstGeom>
          <a:solidFill>
            <a:srgbClr val="797979"/>
          </a:solidFill>
          <a:ln w="25400">
            <a:miter lim="400000"/>
          </a:ln>
        </p:spPr>
        <p:txBody>
          <a:bodyPr lIns="71437" tIns="71437" rIns="71437" bIns="71437" anchor="ctr"/>
          <a:lstStyle/>
          <a:p>
            <a:pPr>
              <a:defRPr sz="5600">
                <a:solidFill>
                  <a:srgbClr val="FFFFFF"/>
                </a:solidFill>
                <a:effectLst>
                  <a:outerShdw sx="100000" sy="100000" kx="0" ky="0" algn="b" rotWithShape="0" blurRad="38100" dist="12700" dir="5400000">
                    <a:srgbClr val="000000">
                      <a:alpha val="50000"/>
                    </a:srgbClr>
                  </a:outerShdw>
                </a:effectLst>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86"/>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2" fill="hold">
                                  <p:stCondLst>
                                    <p:cond delay="300"/>
                                  </p:stCondLst>
                                  <p:iterate type="el" backwards="0">
                                    <p:tmAbs val="0"/>
                                  </p:iterate>
                                  <p:childTnLst>
                                    <p:set>
                                      <p:cBhvr>
                                        <p:cTn id="9" fill="hold"/>
                                        <p:tgtEl>
                                          <p:spTgt spid="409"/>
                                        </p:tgtEl>
                                        <p:attrNameLst>
                                          <p:attrName>style.visibility</p:attrName>
                                        </p:attrNameLst>
                                      </p:cBhvr>
                                      <p:to>
                                        <p:strVal val="visible"/>
                                      </p:to>
                                    </p:set>
                                  </p:childTnLst>
                                </p:cTn>
                              </p:par>
                            </p:childTnLst>
                          </p:cTn>
                        </p:par>
                        <p:par>
                          <p:cTn id="10" fill="hold">
                            <p:stCondLst>
                              <p:cond delay="300"/>
                            </p:stCondLst>
                            <p:childTnLst>
                              <p:par>
                                <p:cTn id="11" presetClass="entr" nodeType="afterEffect" presetSubtype="0" presetID="1" grpId="3" fill="hold">
                                  <p:stCondLst>
                                    <p:cond delay="300"/>
                                  </p:stCondLst>
                                  <p:iterate type="el" backwards="0">
                                    <p:tmAbs val="0"/>
                                  </p:iterate>
                                  <p:childTnLst>
                                    <p:set>
                                      <p:cBhvr>
                                        <p:cTn id="12" fill="hold"/>
                                        <p:tgtEl>
                                          <p:spTgt spid="4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86" grpId="1"/>
      <p:bldP build="whole" bldLvl="1" animBg="1" rev="0" advAuto="0" spid="409" grpId="2"/>
      <p:bldP build="whole" bldLvl="1" animBg="1" rev="0" advAuto="0" spid="432" grpId="3"/>
    </p:bldLst>
  </p:timing>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9"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3" invalidUrl="" action="" tgtFrame="" tooltip="" history="1" highlightClick="0" endSnd="0"/>
              </a:defRPr>
            </a:lvl1pPr>
          </a:lstStyle>
          <a:p>
            <a:pPr>
              <a:defRPr u="none"/>
            </a:pPr>
            <a:r>
              <a:rPr u="sng">
                <a:hlinkClick r:id="rId3" invalidUrl="" action="" tgtFrame="" tooltip="" history="1" highlightClick="0" endSnd="0"/>
              </a:rPr>
              <a:t>CC BY-SA RStudio</a:t>
            </a:r>
          </a:p>
        </p:txBody>
      </p:sp>
      <p:grpSp>
        <p:nvGrpSpPr>
          <p:cNvPr id="95" name="Group"/>
          <p:cNvGrpSpPr/>
          <p:nvPr/>
        </p:nvGrpSpPr>
        <p:grpSpPr>
          <a:xfrm>
            <a:off x="5860851" y="1826434"/>
            <a:ext cx="12662298" cy="8376049"/>
            <a:chOff x="0" y="0"/>
            <a:chExt cx="12662296" cy="8376047"/>
          </a:xfrm>
        </p:grpSpPr>
        <p:sp>
          <p:nvSpPr>
            <p:cNvPr id="90" name="Rounded Rectangle"/>
            <p:cNvSpPr/>
            <p:nvPr/>
          </p:nvSpPr>
          <p:spPr>
            <a:xfrm>
              <a:off x="0" y="89636"/>
              <a:ext cx="12662297" cy="8286412"/>
            </a:xfrm>
            <a:prstGeom prst="roundRect">
              <a:avLst>
                <a:gd name="adj" fmla="val 9043"/>
              </a:avLst>
            </a:prstGeom>
            <a:solidFill>
              <a:srgbClr val="78AAD6"/>
            </a:solidFill>
            <a:ln w="25400" cap="flat">
              <a:noFill/>
              <a:miter lim="400000"/>
            </a:ln>
            <a:effectLst>
              <a:outerShdw sx="100000" sy="100000" kx="0" ky="0" algn="b" rotWithShape="0" blurRad="177800" dist="101600" dir="2700000">
                <a:srgbClr val="000000">
                  <a:alpha val="75000"/>
                </a:srgbClr>
              </a:outerShdw>
            </a:effectLst>
          </p:spPr>
          <p:txBody>
            <a:bodyPr wrap="square" lIns="71437" tIns="71437" rIns="71437" bIns="71437" numCol="1" anchor="ctr">
              <a:noAutofit/>
            </a:bodyPr>
            <a:lstStyle/>
            <a:p>
              <a:pPr>
                <a:defRPr sz="4200">
                  <a:solidFill>
                    <a:srgbClr val="FFFFFF"/>
                  </a:solidFill>
                  <a:effectLst>
                    <a:outerShdw sx="100000" sy="100000" kx="0" ky="0" algn="b" rotWithShape="0" blurRad="38100" dist="12700" dir="5400000">
                      <a:srgbClr val="000000">
                        <a:alpha val="50000"/>
                      </a:srgbClr>
                    </a:outerShdw>
                  </a:effectLst>
                </a:defRPr>
              </a:pPr>
            </a:p>
          </p:txBody>
        </p:sp>
        <p:sp>
          <p:nvSpPr>
            <p:cNvPr id="91" name="Rectangle"/>
            <p:cNvSpPr/>
            <p:nvPr/>
          </p:nvSpPr>
          <p:spPr>
            <a:xfrm>
              <a:off x="0" y="2258563"/>
              <a:ext cx="12662297" cy="5366704"/>
            </a:xfrm>
            <a:prstGeom prst="rect">
              <a:avLst/>
            </a:prstGeom>
            <a:solidFill>
              <a:srgbClr val="FFFFFF"/>
            </a:solidFill>
            <a:ln w="12700" cap="flat">
              <a:noFill/>
              <a:miter lim="400000"/>
            </a:ln>
            <a:effectLst/>
          </p:spPr>
          <p:txBody>
            <a:bodyPr wrap="square" lIns="71437" tIns="71437" rIns="71437" bIns="71437" numCol="1" anchor="ctr">
              <a:noAutofit/>
            </a:bodyPr>
            <a:lstStyle/>
            <a:p>
              <a:pPr>
                <a:defRPr sz="4200">
                  <a:solidFill>
                    <a:srgbClr val="FFFFFF"/>
                  </a:solidFill>
                  <a:effectLst>
                    <a:outerShdw sx="100000" sy="100000" kx="0" ky="0" algn="b" rotWithShape="0" blurRad="38100" dist="12700" dir="5400000">
                      <a:srgbClr val="000000">
                        <a:alpha val="50000"/>
                      </a:srgbClr>
                    </a:outerShdw>
                  </a:effectLst>
                </a:defRPr>
              </a:pPr>
            </a:p>
          </p:txBody>
        </p:sp>
        <p:sp>
          <p:nvSpPr>
            <p:cNvPr id="92" name="Garrett"/>
            <p:cNvSpPr txBox="1"/>
            <p:nvPr/>
          </p:nvSpPr>
          <p:spPr>
            <a:xfrm>
              <a:off x="1495154" y="2873320"/>
              <a:ext cx="9655996" cy="40834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b="1" sz="20200">
                  <a:latin typeface="Marker Felt"/>
                  <a:ea typeface="Marker Felt"/>
                  <a:cs typeface="Marker Felt"/>
                  <a:sym typeface="Marker Felt"/>
                </a:defRPr>
              </a:lvl1pPr>
            </a:lstStyle>
            <a:p>
              <a:pPr/>
              <a:r>
                <a:t>Garrett</a:t>
              </a:r>
            </a:p>
          </p:txBody>
        </p:sp>
        <p:sp>
          <p:nvSpPr>
            <p:cNvPr id="93" name="HELLO"/>
            <p:cNvSpPr txBox="1"/>
            <p:nvPr/>
          </p:nvSpPr>
          <p:spPr>
            <a:xfrm>
              <a:off x="3839402" y="0"/>
              <a:ext cx="4961188" cy="167321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lgn="l">
                <a:defRPr b="1" spc="900" sz="9000">
                  <a:solidFill>
                    <a:srgbClr val="FFFFFF"/>
                  </a:solidFill>
                  <a:latin typeface="+mn-lt"/>
                  <a:ea typeface="+mn-ea"/>
                  <a:cs typeface="+mn-cs"/>
                  <a:sym typeface="Helvetica Neue"/>
                </a:defRPr>
              </a:lvl1pPr>
            </a:lstStyle>
            <a:p>
              <a:pPr/>
              <a:r>
                <a:t>HELLO</a:t>
              </a:r>
            </a:p>
          </p:txBody>
        </p:sp>
        <p:sp>
          <p:nvSpPr>
            <p:cNvPr id="94" name="my name is"/>
            <p:cNvSpPr txBox="1"/>
            <p:nvPr/>
          </p:nvSpPr>
          <p:spPr>
            <a:xfrm>
              <a:off x="4393863" y="1294751"/>
              <a:ext cx="3844526" cy="99596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lgn="l">
                <a:defRPr sz="5000">
                  <a:solidFill>
                    <a:srgbClr val="FFFFFF"/>
                  </a:solidFill>
                  <a:latin typeface="+mn-lt"/>
                  <a:ea typeface="+mn-ea"/>
                  <a:cs typeface="+mn-cs"/>
                  <a:sym typeface="Helvetica Neue"/>
                </a:defRPr>
              </a:lvl1pPr>
            </a:lstStyle>
            <a:p>
              <a:pPr/>
              <a:r>
                <a:t>my name is</a:t>
              </a:r>
            </a:p>
          </p:txBody>
        </p:sp>
      </p:grpSp>
      <p:sp>
        <p:nvSpPr>
          <p:cNvPr id="96" name=" @StatGarrett"/>
          <p:cNvSpPr txBox="1"/>
          <p:nvPr/>
        </p:nvSpPr>
        <p:spPr>
          <a:xfrm>
            <a:off x="9673094" y="10824678"/>
            <a:ext cx="5037812" cy="1064887"/>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p>
            <a:pPr algn="l">
              <a:defRPr sz="5600">
                <a:latin typeface="+mn-lt"/>
                <a:ea typeface="+mn-ea"/>
                <a:cs typeface="+mn-cs"/>
                <a:sym typeface="Helvetica Neue"/>
              </a:defRPr>
            </a:pPr>
            <a:r>
              <a:rPr>
                <a:solidFill>
                  <a:srgbClr val="78AAD6"/>
                </a:solidFill>
                <a:latin typeface="FontAwesome"/>
                <a:ea typeface="FontAwesome"/>
                <a:cs typeface="FontAwesome"/>
                <a:sym typeface="FontAwesome"/>
              </a:rPr>
              <a:t></a:t>
            </a:r>
            <a:r>
              <a:t> </a:t>
            </a:r>
            <a:r>
              <a:rPr>
                <a:solidFill>
                  <a:srgbClr val="53585F"/>
                </a:solidFill>
              </a:rPr>
              <a:t>@StatGarrett</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7"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571" name="Group"/>
          <p:cNvGrpSpPr/>
          <p:nvPr/>
        </p:nvGrpSpPr>
        <p:grpSpPr>
          <a:xfrm>
            <a:off x="246427" y="-472510"/>
            <a:ext cx="23891146" cy="14867164"/>
            <a:chOff x="0" y="0"/>
            <a:chExt cx="23891145" cy="14867162"/>
          </a:xfrm>
        </p:grpSpPr>
        <p:grpSp>
          <p:nvGrpSpPr>
            <p:cNvPr id="447" name="Group"/>
            <p:cNvGrpSpPr/>
            <p:nvPr/>
          </p:nvGrpSpPr>
          <p:grpSpPr>
            <a:xfrm>
              <a:off x="8263465" y="10537661"/>
              <a:ext cx="2364623" cy="1828219"/>
              <a:chOff x="0" y="0"/>
              <a:chExt cx="2364622" cy="1828217"/>
            </a:xfrm>
          </p:grpSpPr>
          <p:sp>
            <p:nvSpPr>
              <p:cNvPr id="438" name="Rectangle"/>
              <p:cNvSpPr/>
              <p:nvPr/>
            </p:nvSpPr>
            <p:spPr>
              <a:xfrm>
                <a:off x="385559" y="7479"/>
                <a:ext cx="1979064" cy="1504089"/>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39" name="Rectangle"/>
              <p:cNvSpPr/>
              <p:nvPr/>
            </p:nvSpPr>
            <p:spPr>
              <a:xfrm>
                <a:off x="365769" y="324129"/>
                <a:ext cx="1979064" cy="118743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40" name="Rectangle"/>
              <p:cNvSpPr/>
              <p:nvPr/>
            </p:nvSpPr>
            <p:spPr>
              <a:xfrm rot="19050000">
                <a:off x="99536" y="108821"/>
                <a:ext cx="514558" cy="494767"/>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41" name="Triangle"/>
              <p:cNvSpPr/>
              <p:nvPr/>
            </p:nvSpPr>
            <p:spPr>
              <a:xfrm flipH="1" rot="10800000">
                <a:off x="1968810" y="1511567"/>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42" name="Rectangle"/>
              <p:cNvSpPr/>
              <p:nvPr/>
            </p:nvSpPr>
            <p:spPr>
              <a:xfrm>
                <a:off x="9537" y="324129"/>
                <a:ext cx="1979064" cy="150408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43" name="Triangle"/>
              <p:cNvSpPr/>
              <p:nvPr/>
            </p:nvSpPr>
            <p:spPr>
              <a:xfrm flipH="1" rot="16200000">
                <a:off x="959488" y="739733"/>
                <a:ext cx="1405135"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44" name="Triangle"/>
              <p:cNvSpPr/>
              <p:nvPr/>
            </p:nvSpPr>
            <p:spPr>
              <a:xfrm rot="5400000">
                <a:off x="-366485" y="739733"/>
                <a:ext cx="1405136"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45" name="Triangle"/>
              <p:cNvSpPr/>
              <p:nvPr/>
            </p:nvSpPr>
            <p:spPr>
              <a:xfrm flipH="1" rot="10800000">
                <a:off x="9537" y="324129"/>
                <a:ext cx="1979064" cy="11874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solidFill>
                <a:srgbClr val="D9B38C"/>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46" name="Triangle"/>
              <p:cNvSpPr/>
              <p:nvPr/>
            </p:nvSpPr>
            <p:spPr>
              <a:xfrm flipH="1">
                <a:off x="1968810" y="47060"/>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grpSp>
          <p:nvGrpSpPr>
            <p:cNvPr id="470" name="Group"/>
            <p:cNvGrpSpPr/>
            <p:nvPr/>
          </p:nvGrpSpPr>
          <p:grpSpPr>
            <a:xfrm>
              <a:off x="1462043" y="1328599"/>
              <a:ext cx="4003975" cy="7077661"/>
              <a:chOff x="0" y="0"/>
              <a:chExt cx="4003974" cy="7077659"/>
            </a:xfrm>
          </p:grpSpPr>
          <p:grpSp>
            <p:nvGrpSpPr>
              <p:cNvPr id="452" name="Group"/>
              <p:cNvGrpSpPr/>
              <p:nvPr/>
            </p:nvGrpSpPr>
            <p:grpSpPr>
              <a:xfrm>
                <a:off x="0" y="0"/>
                <a:ext cx="1342064" cy="1342065"/>
                <a:chOff x="0" y="0"/>
                <a:chExt cx="1342063" cy="1342064"/>
              </a:xfrm>
            </p:grpSpPr>
            <p:pic>
              <p:nvPicPr>
                <p:cNvPr id="448"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449"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450"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51"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453" name="function1()…"/>
              <p:cNvSpPr txBox="1"/>
              <p:nvPr/>
            </p:nvSpPr>
            <p:spPr>
              <a:xfrm>
                <a:off x="4546" y="4128993"/>
                <a:ext cx="3957637"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function1()</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function2()</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function3()</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function4()</a:t>
                </a:r>
              </a:p>
            </p:txBody>
          </p:sp>
          <p:sp>
            <p:nvSpPr>
              <p:cNvPr id="454" name="help"/>
              <p:cNvSpPr txBox="1"/>
              <p:nvPr/>
            </p:nvSpPr>
            <p:spPr>
              <a:xfrm>
                <a:off x="23723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459" name="Group"/>
              <p:cNvGrpSpPr/>
              <p:nvPr/>
            </p:nvGrpSpPr>
            <p:grpSpPr>
              <a:xfrm>
                <a:off x="1312332" y="0"/>
                <a:ext cx="1342065" cy="1342065"/>
                <a:chOff x="0" y="0"/>
                <a:chExt cx="1342063" cy="1342064"/>
              </a:xfrm>
            </p:grpSpPr>
            <p:pic>
              <p:nvPicPr>
                <p:cNvPr id="455"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456"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457"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58"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460" name="help"/>
              <p:cNvSpPr txBox="1"/>
              <p:nvPr/>
            </p:nvSpPr>
            <p:spPr>
              <a:xfrm>
                <a:off x="1549564"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465" name="Group"/>
              <p:cNvGrpSpPr/>
              <p:nvPr/>
            </p:nvGrpSpPr>
            <p:grpSpPr>
              <a:xfrm>
                <a:off x="2661910" y="0"/>
                <a:ext cx="1342065" cy="1342065"/>
                <a:chOff x="0" y="0"/>
                <a:chExt cx="1342063" cy="1342064"/>
              </a:xfrm>
            </p:grpSpPr>
            <p:pic>
              <p:nvPicPr>
                <p:cNvPr id="461"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462"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463"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64"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466"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467" name="Table"/>
              <p:cNvGraphicFramePr/>
              <p:nvPr/>
            </p:nvGraphicFramePr>
            <p:xfrm>
              <a:off x="206624" y="1768786"/>
              <a:ext cx="1904439" cy="965087"/>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468" name="Table"/>
              <p:cNvGraphicFramePr/>
              <p:nvPr/>
            </p:nvGraphicFramePr>
            <p:xfrm>
              <a:off x="2499433" y="1761239"/>
              <a:ext cx="1351123" cy="2226134"/>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469" name="Table"/>
              <p:cNvGraphicFramePr/>
              <p:nvPr/>
            </p:nvGraphicFramePr>
            <p:xfrm>
              <a:off x="463499" y="3156766"/>
              <a:ext cx="1376858"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4719"/>
                    <a:gridCol w="454719"/>
                    <a:gridCol w="45471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493" name="Group"/>
            <p:cNvGrpSpPr/>
            <p:nvPr/>
          </p:nvGrpSpPr>
          <p:grpSpPr>
            <a:xfrm>
              <a:off x="7443789" y="1328599"/>
              <a:ext cx="4003975" cy="7077661"/>
              <a:chOff x="0" y="0"/>
              <a:chExt cx="4003974" cy="7077659"/>
            </a:xfrm>
          </p:grpSpPr>
          <p:grpSp>
            <p:nvGrpSpPr>
              <p:cNvPr id="475" name="Group"/>
              <p:cNvGrpSpPr/>
              <p:nvPr/>
            </p:nvGrpSpPr>
            <p:grpSpPr>
              <a:xfrm>
                <a:off x="0" y="0"/>
                <a:ext cx="1342064" cy="1342065"/>
                <a:chOff x="0" y="0"/>
                <a:chExt cx="1342063" cy="1342064"/>
              </a:xfrm>
            </p:grpSpPr>
            <p:pic>
              <p:nvPicPr>
                <p:cNvPr id="471"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472"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473"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74"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476" name="function5()…"/>
              <p:cNvSpPr txBox="1"/>
              <p:nvPr/>
            </p:nvSpPr>
            <p:spPr>
              <a:xfrm>
                <a:off x="4546"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function5()</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function6()</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function7()</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function8()</a:t>
                </a:r>
              </a:p>
            </p:txBody>
          </p:sp>
          <p:sp>
            <p:nvSpPr>
              <p:cNvPr id="477"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482" name="Group"/>
              <p:cNvGrpSpPr/>
              <p:nvPr/>
            </p:nvGrpSpPr>
            <p:grpSpPr>
              <a:xfrm>
                <a:off x="1312332" y="0"/>
                <a:ext cx="1342065" cy="1342065"/>
                <a:chOff x="0" y="0"/>
                <a:chExt cx="1342063" cy="1342064"/>
              </a:xfrm>
            </p:grpSpPr>
            <p:pic>
              <p:nvPicPr>
                <p:cNvPr id="478"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479"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480"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81"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483"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488" name="Group"/>
              <p:cNvGrpSpPr/>
              <p:nvPr/>
            </p:nvGrpSpPr>
            <p:grpSpPr>
              <a:xfrm>
                <a:off x="2661910" y="0"/>
                <a:ext cx="1342065" cy="1342065"/>
                <a:chOff x="0" y="0"/>
                <a:chExt cx="1342063" cy="1342064"/>
              </a:xfrm>
            </p:grpSpPr>
            <p:pic>
              <p:nvPicPr>
                <p:cNvPr id="484"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485"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486"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87"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489" name="help"/>
              <p:cNvSpPr txBox="1"/>
              <p:nvPr/>
            </p:nvSpPr>
            <p:spPr>
              <a:xfrm>
                <a:off x="289914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490" name="Table"/>
              <p:cNvGraphicFramePr/>
              <p:nvPr/>
            </p:nvGraphicFramePr>
            <p:xfrm>
              <a:off x="206624" y="1768786"/>
              <a:ext cx="1904439"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491" name="Table"/>
              <p:cNvGraphicFramePr/>
              <p:nvPr/>
            </p:nvGraphicFramePr>
            <p:xfrm>
              <a:off x="2499433" y="1761239"/>
              <a:ext cx="1363990"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492" name="Table"/>
              <p:cNvGraphicFramePr/>
              <p:nvPr/>
            </p:nvGraphicFramePr>
            <p:xfrm>
              <a:off x="463498"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516" name="Group"/>
            <p:cNvGrpSpPr/>
            <p:nvPr/>
          </p:nvGrpSpPr>
          <p:grpSpPr>
            <a:xfrm>
              <a:off x="13425533" y="1328599"/>
              <a:ext cx="4003977" cy="7077661"/>
              <a:chOff x="0" y="0"/>
              <a:chExt cx="4003975" cy="7077659"/>
            </a:xfrm>
          </p:grpSpPr>
          <p:grpSp>
            <p:nvGrpSpPr>
              <p:cNvPr id="498" name="Group"/>
              <p:cNvGrpSpPr/>
              <p:nvPr/>
            </p:nvGrpSpPr>
            <p:grpSpPr>
              <a:xfrm>
                <a:off x="0" y="0"/>
                <a:ext cx="1342064" cy="1342065"/>
                <a:chOff x="0" y="0"/>
                <a:chExt cx="1342063" cy="1342064"/>
              </a:xfrm>
            </p:grpSpPr>
            <p:pic>
              <p:nvPicPr>
                <p:cNvPr id="494"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495"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496"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497"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499" name="function9()…"/>
              <p:cNvSpPr txBox="1"/>
              <p:nvPr/>
            </p:nvSpPr>
            <p:spPr>
              <a:xfrm>
                <a:off x="4547"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function9()</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functionA()</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functionB()</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functionC()</a:t>
                </a:r>
              </a:p>
            </p:txBody>
          </p:sp>
          <p:sp>
            <p:nvSpPr>
              <p:cNvPr id="500"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505" name="Group"/>
              <p:cNvGrpSpPr/>
              <p:nvPr/>
            </p:nvGrpSpPr>
            <p:grpSpPr>
              <a:xfrm>
                <a:off x="1312332" y="0"/>
                <a:ext cx="1342065" cy="1342065"/>
                <a:chOff x="0" y="0"/>
                <a:chExt cx="1342063" cy="1342064"/>
              </a:xfrm>
            </p:grpSpPr>
            <p:pic>
              <p:nvPicPr>
                <p:cNvPr id="501"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502"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503"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04"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506"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511" name="Group"/>
              <p:cNvGrpSpPr/>
              <p:nvPr/>
            </p:nvGrpSpPr>
            <p:grpSpPr>
              <a:xfrm>
                <a:off x="2661911" y="0"/>
                <a:ext cx="1342065" cy="1342065"/>
                <a:chOff x="0" y="0"/>
                <a:chExt cx="1342063" cy="1342064"/>
              </a:xfrm>
            </p:grpSpPr>
            <p:pic>
              <p:nvPicPr>
                <p:cNvPr id="507"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508"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509"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10"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512"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513" name="Table"/>
              <p:cNvGraphicFramePr/>
              <p:nvPr/>
            </p:nvGraphicFramePr>
            <p:xfrm>
              <a:off x="206625" y="1768786"/>
              <a:ext cx="1904438"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514" name="Table"/>
              <p:cNvGraphicFramePr/>
              <p:nvPr/>
            </p:nvGraphicFramePr>
            <p:xfrm>
              <a:off x="2499433" y="1761239"/>
              <a:ext cx="1351122"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515" name="Table"/>
              <p:cNvGraphicFramePr/>
              <p:nvPr/>
            </p:nvGraphicFramePr>
            <p:xfrm>
              <a:off x="463499"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539" name="Group"/>
            <p:cNvGrpSpPr/>
            <p:nvPr/>
          </p:nvGrpSpPr>
          <p:grpSpPr>
            <a:xfrm>
              <a:off x="19407280" y="1328599"/>
              <a:ext cx="4003976" cy="7077661"/>
              <a:chOff x="0" y="0"/>
              <a:chExt cx="4003975" cy="7077659"/>
            </a:xfrm>
          </p:grpSpPr>
          <p:grpSp>
            <p:nvGrpSpPr>
              <p:cNvPr id="521" name="Group"/>
              <p:cNvGrpSpPr/>
              <p:nvPr/>
            </p:nvGrpSpPr>
            <p:grpSpPr>
              <a:xfrm>
                <a:off x="0" y="0"/>
                <a:ext cx="1342064" cy="1342065"/>
                <a:chOff x="0" y="0"/>
                <a:chExt cx="1342063" cy="1342064"/>
              </a:xfrm>
            </p:grpSpPr>
            <p:pic>
              <p:nvPicPr>
                <p:cNvPr id="517"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518"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519"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20"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522" name="functionD()…"/>
              <p:cNvSpPr txBox="1"/>
              <p:nvPr/>
            </p:nvSpPr>
            <p:spPr>
              <a:xfrm>
                <a:off x="4547"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functionD()</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functionE()</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functionF()</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functionG()</a:t>
                </a:r>
              </a:p>
            </p:txBody>
          </p:sp>
          <p:sp>
            <p:nvSpPr>
              <p:cNvPr id="523"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528" name="Group"/>
              <p:cNvGrpSpPr/>
              <p:nvPr/>
            </p:nvGrpSpPr>
            <p:grpSpPr>
              <a:xfrm>
                <a:off x="1312332" y="0"/>
                <a:ext cx="1342065" cy="1342065"/>
                <a:chOff x="0" y="0"/>
                <a:chExt cx="1342063" cy="1342064"/>
              </a:xfrm>
            </p:grpSpPr>
            <p:pic>
              <p:nvPicPr>
                <p:cNvPr id="524"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525"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526"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27"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529"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534" name="Group"/>
              <p:cNvGrpSpPr/>
              <p:nvPr/>
            </p:nvGrpSpPr>
            <p:grpSpPr>
              <a:xfrm>
                <a:off x="2661911" y="0"/>
                <a:ext cx="1342065" cy="1342065"/>
                <a:chOff x="0" y="0"/>
                <a:chExt cx="1342063" cy="1342064"/>
              </a:xfrm>
            </p:grpSpPr>
            <p:pic>
              <p:nvPicPr>
                <p:cNvPr id="530"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531"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532"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33"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535"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536" name="Table"/>
              <p:cNvGraphicFramePr/>
              <p:nvPr/>
            </p:nvGraphicFramePr>
            <p:xfrm>
              <a:off x="206625" y="1768786"/>
              <a:ext cx="1904438"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537" name="Table"/>
              <p:cNvGraphicFramePr/>
              <p:nvPr/>
            </p:nvGraphicFramePr>
            <p:xfrm>
              <a:off x="2499433" y="1761239"/>
              <a:ext cx="1351122"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538" name="Table"/>
              <p:cNvGraphicFramePr/>
              <p:nvPr/>
            </p:nvGraphicFramePr>
            <p:xfrm>
              <a:off x="463499"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549" name="Group"/>
            <p:cNvGrpSpPr/>
            <p:nvPr/>
          </p:nvGrpSpPr>
          <p:grpSpPr>
            <a:xfrm>
              <a:off x="14245210" y="10537661"/>
              <a:ext cx="2364623" cy="1828219"/>
              <a:chOff x="0" y="0"/>
              <a:chExt cx="2364622" cy="1828217"/>
            </a:xfrm>
          </p:grpSpPr>
          <p:sp>
            <p:nvSpPr>
              <p:cNvPr id="540" name="Rectangle"/>
              <p:cNvSpPr/>
              <p:nvPr/>
            </p:nvSpPr>
            <p:spPr>
              <a:xfrm>
                <a:off x="385559" y="7479"/>
                <a:ext cx="1979064" cy="1504089"/>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41" name="Rectangle"/>
              <p:cNvSpPr/>
              <p:nvPr/>
            </p:nvSpPr>
            <p:spPr>
              <a:xfrm>
                <a:off x="365769" y="324129"/>
                <a:ext cx="1979064" cy="118743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42" name="Rectangle"/>
              <p:cNvSpPr/>
              <p:nvPr/>
            </p:nvSpPr>
            <p:spPr>
              <a:xfrm rot="19050000">
                <a:off x="99536" y="108821"/>
                <a:ext cx="514558" cy="494767"/>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43" name="Triangle"/>
              <p:cNvSpPr/>
              <p:nvPr/>
            </p:nvSpPr>
            <p:spPr>
              <a:xfrm flipH="1" rot="10800000">
                <a:off x="1968810" y="1511567"/>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44" name="Rectangle"/>
              <p:cNvSpPr/>
              <p:nvPr/>
            </p:nvSpPr>
            <p:spPr>
              <a:xfrm>
                <a:off x="9537" y="324129"/>
                <a:ext cx="1979064" cy="150408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45" name="Triangle"/>
              <p:cNvSpPr/>
              <p:nvPr/>
            </p:nvSpPr>
            <p:spPr>
              <a:xfrm flipH="1" rot="16200000">
                <a:off x="959488" y="739733"/>
                <a:ext cx="1405135"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46" name="Triangle"/>
              <p:cNvSpPr/>
              <p:nvPr/>
            </p:nvSpPr>
            <p:spPr>
              <a:xfrm rot="5400000">
                <a:off x="-366485" y="739733"/>
                <a:ext cx="1405136"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47" name="Triangle"/>
              <p:cNvSpPr/>
              <p:nvPr/>
            </p:nvSpPr>
            <p:spPr>
              <a:xfrm flipH="1" rot="10800000">
                <a:off x="9537" y="324129"/>
                <a:ext cx="1979064" cy="11874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solidFill>
                <a:srgbClr val="D9B38C"/>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48" name="Triangle"/>
              <p:cNvSpPr/>
              <p:nvPr/>
            </p:nvSpPr>
            <p:spPr>
              <a:xfrm flipH="1">
                <a:off x="1968810" y="47060"/>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grpSp>
          <p:nvGrpSpPr>
            <p:cNvPr id="559" name="Group"/>
            <p:cNvGrpSpPr/>
            <p:nvPr/>
          </p:nvGrpSpPr>
          <p:grpSpPr>
            <a:xfrm>
              <a:off x="20226954" y="10537661"/>
              <a:ext cx="2364624" cy="1828219"/>
              <a:chOff x="0" y="0"/>
              <a:chExt cx="2364622" cy="1828217"/>
            </a:xfrm>
          </p:grpSpPr>
          <p:sp>
            <p:nvSpPr>
              <p:cNvPr id="550" name="Rectangle"/>
              <p:cNvSpPr/>
              <p:nvPr/>
            </p:nvSpPr>
            <p:spPr>
              <a:xfrm>
                <a:off x="385559" y="7479"/>
                <a:ext cx="1979064" cy="1504089"/>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51" name="Rectangle"/>
              <p:cNvSpPr/>
              <p:nvPr/>
            </p:nvSpPr>
            <p:spPr>
              <a:xfrm>
                <a:off x="365769" y="324129"/>
                <a:ext cx="1979064" cy="118743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52" name="Rectangle"/>
              <p:cNvSpPr/>
              <p:nvPr/>
            </p:nvSpPr>
            <p:spPr>
              <a:xfrm rot="19050000">
                <a:off x="99536" y="108821"/>
                <a:ext cx="514558" cy="494767"/>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53" name="Triangle"/>
              <p:cNvSpPr/>
              <p:nvPr/>
            </p:nvSpPr>
            <p:spPr>
              <a:xfrm flipH="1" rot="10800000">
                <a:off x="1968810" y="1511567"/>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54" name="Rectangle"/>
              <p:cNvSpPr/>
              <p:nvPr/>
            </p:nvSpPr>
            <p:spPr>
              <a:xfrm>
                <a:off x="9537" y="324129"/>
                <a:ext cx="1979064" cy="150408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55" name="Triangle"/>
              <p:cNvSpPr/>
              <p:nvPr/>
            </p:nvSpPr>
            <p:spPr>
              <a:xfrm flipH="1" rot="16200000">
                <a:off x="959488" y="739733"/>
                <a:ext cx="1405135"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56" name="Triangle"/>
              <p:cNvSpPr/>
              <p:nvPr/>
            </p:nvSpPr>
            <p:spPr>
              <a:xfrm rot="5400000">
                <a:off x="-366485" y="739733"/>
                <a:ext cx="1405136"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57" name="Triangle"/>
              <p:cNvSpPr/>
              <p:nvPr/>
            </p:nvSpPr>
            <p:spPr>
              <a:xfrm flipH="1" rot="10800000">
                <a:off x="9537" y="324129"/>
                <a:ext cx="1979064" cy="11874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solidFill>
                <a:srgbClr val="D9B38C"/>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58" name="Triangle"/>
              <p:cNvSpPr/>
              <p:nvPr/>
            </p:nvSpPr>
            <p:spPr>
              <a:xfrm flipH="1">
                <a:off x="1968810" y="47060"/>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560" name="Rounded Rectangle"/>
            <p:cNvSpPr/>
            <p:nvPr/>
          </p:nvSpPr>
          <p:spPr>
            <a:xfrm>
              <a:off x="982153" y="666997"/>
              <a:ext cx="4963756" cy="8163229"/>
            </a:xfrm>
            <a:prstGeom prst="roundRect">
              <a:avLst>
                <a:gd name="adj" fmla="val 15000"/>
              </a:avLst>
            </a:prstGeom>
            <a:noFill/>
            <a:ln w="63500" cap="flat">
              <a:solidFill>
                <a:srgbClr val="85888D"/>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61" name="Rounded Rectangle"/>
            <p:cNvSpPr/>
            <p:nvPr/>
          </p:nvSpPr>
          <p:spPr>
            <a:xfrm>
              <a:off x="6963898" y="666997"/>
              <a:ext cx="4963755" cy="8163229"/>
            </a:xfrm>
            <a:prstGeom prst="roundRect">
              <a:avLst>
                <a:gd name="adj" fmla="val 15000"/>
              </a:avLst>
            </a:prstGeom>
            <a:noFill/>
            <a:ln w="63500" cap="flat">
              <a:solidFill>
                <a:srgbClr val="85888D"/>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62" name="Rounded Rectangle"/>
            <p:cNvSpPr/>
            <p:nvPr/>
          </p:nvSpPr>
          <p:spPr>
            <a:xfrm>
              <a:off x="12945644" y="666997"/>
              <a:ext cx="4963756" cy="8163229"/>
            </a:xfrm>
            <a:prstGeom prst="roundRect">
              <a:avLst>
                <a:gd name="adj" fmla="val 15000"/>
              </a:avLst>
            </a:prstGeom>
            <a:noFill/>
            <a:ln w="63500" cap="flat">
              <a:solidFill>
                <a:srgbClr val="85888D"/>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63" name="Rounded Rectangle"/>
            <p:cNvSpPr/>
            <p:nvPr/>
          </p:nvSpPr>
          <p:spPr>
            <a:xfrm>
              <a:off x="18927390" y="666997"/>
              <a:ext cx="4963756" cy="8163229"/>
            </a:xfrm>
            <a:prstGeom prst="roundRect">
              <a:avLst>
                <a:gd name="adj" fmla="val 15000"/>
              </a:avLst>
            </a:prstGeom>
            <a:noFill/>
            <a:ln w="63500" cap="flat">
              <a:solidFill>
                <a:srgbClr val="85888D"/>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64" name="Base R"/>
            <p:cNvSpPr txBox="1"/>
            <p:nvPr/>
          </p:nvSpPr>
          <p:spPr>
            <a:xfrm>
              <a:off x="1031959" y="12372540"/>
              <a:ext cx="4864143" cy="210829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defRPr sz="7200">
                  <a:latin typeface="Source Sans Pro"/>
                  <a:ea typeface="Source Sans Pro"/>
                  <a:cs typeface="Source Sans Pro"/>
                  <a:sym typeface="Source Sans Pro"/>
                </a:defRPr>
              </a:lvl1pPr>
            </a:lstStyle>
            <a:p>
              <a:pPr/>
              <a:r>
                <a:t>Base R</a:t>
              </a:r>
            </a:p>
          </p:txBody>
        </p:sp>
        <p:sp>
          <p:nvSpPr>
            <p:cNvPr id="565" name="R Packages"/>
            <p:cNvSpPr txBox="1"/>
            <p:nvPr/>
          </p:nvSpPr>
          <p:spPr>
            <a:xfrm>
              <a:off x="12588006" y="12372540"/>
              <a:ext cx="5679030" cy="210829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defRPr sz="7200">
                  <a:latin typeface="Source Sans Pro"/>
                  <a:ea typeface="Source Sans Pro"/>
                  <a:cs typeface="Source Sans Pro"/>
                  <a:sym typeface="Source Sans Pro"/>
                </a:defRPr>
              </a:lvl1pPr>
            </a:lstStyle>
            <a:p>
              <a:pPr/>
              <a:r>
                <a:t>R Packages</a:t>
              </a:r>
            </a:p>
          </p:txBody>
        </p:sp>
        <p:sp>
          <p:nvSpPr>
            <p:cNvPr id="566" name="Arrow"/>
            <p:cNvSpPr/>
            <p:nvPr/>
          </p:nvSpPr>
          <p:spPr>
            <a:xfrm rot="5400000">
              <a:off x="1652039" y="10111086"/>
              <a:ext cx="3623983" cy="986763"/>
            </a:xfrm>
            <a:prstGeom prst="rightArrow">
              <a:avLst>
                <a:gd name="adj1" fmla="val 48242"/>
                <a:gd name="adj2" fmla="val 69979"/>
              </a:avLst>
            </a:prstGeom>
            <a:solidFill>
              <a:srgbClr val="797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67" name="Arrow"/>
            <p:cNvSpPr/>
            <p:nvPr/>
          </p:nvSpPr>
          <p:spPr>
            <a:xfrm rot="5400000">
              <a:off x="8701195" y="9100259"/>
              <a:ext cx="1489164" cy="986763"/>
            </a:xfrm>
            <a:prstGeom prst="rightArrow">
              <a:avLst>
                <a:gd name="adj1" fmla="val 48242"/>
                <a:gd name="adj2" fmla="val 69979"/>
              </a:avLst>
            </a:prstGeom>
            <a:solidFill>
              <a:srgbClr val="797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68" name="Arrow"/>
            <p:cNvSpPr/>
            <p:nvPr/>
          </p:nvSpPr>
          <p:spPr>
            <a:xfrm rot="5400000">
              <a:off x="14682940" y="9100259"/>
              <a:ext cx="1489165" cy="986763"/>
            </a:xfrm>
            <a:prstGeom prst="rightArrow">
              <a:avLst>
                <a:gd name="adj1" fmla="val 48242"/>
                <a:gd name="adj2" fmla="val 69979"/>
              </a:avLst>
            </a:prstGeom>
            <a:solidFill>
              <a:srgbClr val="797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69" name="Arrow"/>
            <p:cNvSpPr/>
            <p:nvPr/>
          </p:nvSpPr>
          <p:spPr>
            <a:xfrm rot="5400000">
              <a:off x="20664684" y="9100259"/>
              <a:ext cx="1489164" cy="986763"/>
            </a:xfrm>
            <a:prstGeom prst="rightArrow">
              <a:avLst>
                <a:gd name="adj1" fmla="val 48242"/>
                <a:gd name="adj2" fmla="val 69979"/>
              </a:avLst>
            </a:prstGeom>
            <a:solidFill>
              <a:srgbClr val="797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70" name="Rectangle"/>
            <p:cNvSpPr/>
            <p:nvPr/>
          </p:nvSpPr>
          <p:spPr>
            <a:xfrm>
              <a:off x="0" y="0"/>
              <a:ext cx="6703311" cy="14867163"/>
            </a:xfrm>
            <a:prstGeom prst="rect">
              <a:avLst/>
            </a:prstGeom>
            <a:solidFill>
              <a:srgbClr val="FFFFFF">
                <a:alpha val="70000"/>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73"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pic>
        <p:nvPicPr>
          <p:cNvPr id="574" name="Screen Shot 2017-09-21 at 9.45.23 AM.png" descr="Screen Shot 2017-09-21 at 9.45.23 AM.png"/>
          <p:cNvPicPr>
            <a:picLocks noChangeAspect="1"/>
          </p:cNvPicPr>
          <p:nvPr/>
        </p:nvPicPr>
        <p:blipFill>
          <a:blip r:embed="rId3">
            <a:extLst/>
          </a:blip>
          <a:stretch>
            <a:fillRect/>
          </a:stretch>
        </p:blipFill>
        <p:spPr>
          <a:xfrm>
            <a:off x="363395" y="764494"/>
            <a:ext cx="23657210" cy="22301440"/>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576"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599" name="Group"/>
          <p:cNvGrpSpPr/>
          <p:nvPr/>
        </p:nvGrpSpPr>
        <p:grpSpPr>
          <a:xfrm>
            <a:off x="1708470" y="856090"/>
            <a:ext cx="4003976" cy="7077660"/>
            <a:chOff x="0" y="0"/>
            <a:chExt cx="4003974" cy="7077659"/>
          </a:xfrm>
        </p:grpSpPr>
        <p:grpSp>
          <p:nvGrpSpPr>
            <p:cNvPr id="581" name="Group"/>
            <p:cNvGrpSpPr/>
            <p:nvPr/>
          </p:nvGrpSpPr>
          <p:grpSpPr>
            <a:xfrm>
              <a:off x="0" y="0"/>
              <a:ext cx="1342064" cy="1342065"/>
              <a:chOff x="0" y="0"/>
              <a:chExt cx="1342063" cy="1342064"/>
            </a:xfrm>
          </p:grpSpPr>
          <p:pic>
            <p:nvPicPr>
              <p:cNvPr id="577"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578"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579"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80"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582" name="function1()…"/>
            <p:cNvSpPr txBox="1"/>
            <p:nvPr/>
          </p:nvSpPr>
          <p:spPr>
            <a:xfrm>
              <a:off x="4546" y="4128993"/>
              <a:ext cx="3957637"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function1()</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function2()</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function3()</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function4()</a:t>
              </a:r>
            </a:p>
          </p:txBody>
        </p:sp>
        <p:sp>
          <p:nvSpPr>
            <p:cNvPr id="583" name="help"/>
            <p:cNvSpPr txBox="1"/>
            <p:nvPr/>
          </p:nvSpPr>
          <p:spPr>
            <a:xfrm>
              <a:off x="23723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588" name="Group"/>
            <p:cNvGrpSpPr/>
            <p:nvPr/>
          </p:nvGrpSpPr>
          <p:grpSpPr>
            <a:xfrm>
              <a:off x="1312332" y="0"/>
              <a:ext cx="1342065" cy="1342065"/>
              <a:chOff x="0" y="0"/>
              <a:chExt cx="1342063" cy="1342064"/>
            </a:xfrm>
          </p:grpSpPr>
          <p:pic>
            <p:nvPicPr>
              <p:cNvPr id="584"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585"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586"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87"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589" name="help"/>
            <p:cNvSpPr txBox="1"/>
            <p:nvPr/>
          </p:nvSpPr>
          <p:spPr>
            <a:xfrm>
              <a:off x="1549564"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594" name="Group"/>
            <p:cNvGrpSpPr/>
            <p:nvPr/>
          </p:nvGrpSpPr>
          <p:grpSpPr>
            <a:xfrm>
              <a:off x="2661910" y="0"/>
              <a:ext cx="1342065" cy="1342065"/>
              <a:chOff x="0" y="0"/>
              <a:chExt cx="1342063" cy="1342064"/>
            </a:xfrm>
          </p:grpSpPr>
          <p:pic>
            <p:nvPicPr>
              <p:cNvPr id="590"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591"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592"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593"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595"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596" name="Table"/>
            <p:cNvGraphicFramePr/>
            <p:nvPr/>
          </p:nvGraphicFramePr>
          <p:xfrm>
            <a:off x="206624" y="1768786"/>
            <a:ext cx="1904439" cy="965087"/>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597" name="Table"/>
            <p:cNvGraphicFramePr/>
            <p:nvPr/>
          </p:nvGraphicFramePr>
          <p:xfrm>
            <a:off x="2499433" y="1761239"/>
            <a:ext cx="1351123" cy="2226134"/>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598" name="Table"/>
            <p:cNvGraphicFramePr/>
            <p:nvPr/>
          </p:nvGraphicFramePr>
          <p:xfrm>
            <a:off x="463499" y="3156766"/>
            <a:ext cx="1376858"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4719"/>
                  <a:gridCol w="454719"/>
                  <a:gridCol w="45471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622" name="Group"/>
          <p:cNvGrpSpPr/>
          <p:nvPr/>
        </p:nvGrpSpPr>
        <p:grpSpPr>
          <a:xfrm>
            <a:off x="7690216" y="856090"/>
            <a:ext cx="4003975" cy="7077660"/>
            <a:chOff x="0" y="0"/>
            <a:chExt cx="4003974" cy="7077659"/>
          </a:xfrm>
        </p:grpSpPr>
        <p:grpSp>
          <p:nvGrpSpPr>
            <p:cNvPr id="604" name="Group"/>
            <p:cNvGrpSpPr/>
            <p:nvPr/>
          </p:nvGrpSpPr>
          <p:grpSpPr>
            <a:xfrm>
              <a:off x="0" y="0"/>
              <a:ext cx="1342064" cy="1342065"/>
              <a:chOff x="0" y="0"/>
              <a:chExt cx="1342063" cy="1342064"/>
            </a:xfrm>
          </p:grpSpPr>
          <p:pic>
            <p:nvPicPr>
              <p:cNvPr id="600"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01"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02"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03"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05" name="function5()…"/>
            <p:cNvSpPr txBox="1"/>
            <p:nvPr/>
          </p:nvSpPr>
          <p:spPr>
            <a:xfrm>
              <a:off x="4546"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function5()</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function6()</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function7()</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function8()</a:t>
              </a:r>
            </a:p>
          </p:txBody>
        </p:sp>
        <p:sp>
          <p:nvSpPr>
            <p:cNvPr id="606"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611" name="Group"/>
            <p:cNvGrpSpPr/>
            <p:nvPr/>
          </p:nvGrpSpPr>
          <p:grpSpPr>
            <a:xfrm>
              <a:off x="1312332" y="0"/>
              <a:ext cx="1342065" cy="1342065"/>
              <a:chOff x="0" y="0"/>
              <a:chExt cx="1342063" cy="1342064"/>
            </a:xfrm>
          </p:grpSpPr>
          <p:pic>
            <p:nvPicPr>
              <p:cNvPr id="607"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08"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09"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10"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12"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617" name="Group"/>
            <p:cNvGrpSpPr/>
            <p:nvPr/>
          </p:nvGrpSpPr>
          <p:grpSpPr>
            <a:xfrm>
              <a:off x="2661910" y="0"/>
              <a:ext cx="1342065" cy="1342065"/>
              <a:chOff x="0" y="0"/>
              <a:chExt cx="1342063" cy="1342064"/>
            </a:xfrm>
          </p:grpSpPr>
          <p:pic>
            <p:nvPicPr>
              <p:cNvPr id="613"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14"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15"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16"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18" name="help"/>
            <p:cNvSpPr txBox="1"/>
            <p:nvPr/>
          </p:nvSpPr>
          <p:spPr>
            <a:xfrm>
              <a:off x="289914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619" name="Table"/>
            <p:cNvGraphicFramePr/>
            <p:nvPr/>
          </p:nvGraphicFramePr>
          <p:xfrm>
            <a:off x="206624" y="1768786"/>
            <a:ext cx="1904439"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620" name="Table"/>
            <p:cNvGraphicFramePr/>
            <p:nvPr/>
          </p:nvGraphicFramePr>
          <p:xfrm>
            <a:off x="2499433" y="1761239"/>
            <a:ext cx="1363990"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621" name="Table"/>
            <p:cNvGraphicFramePr/>
            <p:nvPr/>
          </p:nvGraphicFramePr>
          <p:xfrm>
            <a:off x="463498"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645" name="Group"/>
          <p:cNvGrpSpPr/>
          <p:nvPr/>
        </p:nvGrpSpPr>
        <p:grpSpPr>
          <a:xfrm>
            <a:off x="13671962" y="856090"/>
            <a:ext cx="4003976" cy="7077660"/>
            <a:chOff x="0" y="0"/>
            <a:chExt cx="4003975" cy="7077659"/>
          </a:xfrm>
        </p:grpSpPr>
        <p:grpSp>
          <p:nvGrpSpPr>
            <p:cNvPr id="627" name="Group"/>
            <p:cNvGrpSpPr/>
            <p:nvPr/>
          </p:nvGrpSpPr>
          <p:grpSpPr>
            <a:xfrm>
              <a:off x="0" y="0"/>
              <a:ext cx="1342064" cy="1342065"/>
              <a:chOff x="0" y="0"/>
              <a:chExt cx="1342063" cy="1342064"/>
            </a:xfrm>
          </p:grpSpPr>
          <p:pic>
            <p:nvPicPr>
              <p:cNvPr id="623"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24"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25"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26"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28" name="function9()…"/>
            <p:cNvSpPr txBox="1"/>
            <p:nvPr/>
          </p:nvSpPr>
          <p:spPr>
            <a:xfrm>
              <a:off x="4547"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function9()</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functionA()</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functionB()</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functionC()</a:t>
              </a:r>
            </a:p>
          </p:txBody>
        </p:sp>
        <p:sp>
          <p:nvSpPr>
            <p:cNvPr id="629"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634" name="Group"/>
            <p:cNvGrpSpPr/>
            <p:nvPr/>
          </p:nvGrpSpPr>
          <p:grpSpPr>
            <a:xfrm>
              <a:off x="1312332" y="0"/>
              <a:ext cx="1342065" cy="1342065"/>
              <a:chOff x="0" y="0"/>
              <a:chExt cx="1342063" cy="1342064"/>
            </a:xfrm>
          </p:grpSpPr>
          <p:pic>
            <p:nvPicPr>
              <p:cNvPr id="630"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31"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32"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33"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35"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640" name="Group"/>
            <p:cNvGrpSpPr/>
            <p:nvPr/>
          </p:nvGrpSpPr>
          <p:grpSpPr>
            <a:xfrm>
              <a:off x="2661911" y="0"/>
              <a:ext cx="1342065" cy="1342065"/>
              <a:chOff x="0" y="0"/>
              <a:chExt cx="1342063" cy="1342064"/>
            </a:xfrm>
          </p:grpSpPr>
          <p:pic>
            <p:nvPicPr>
              <p:cNvPr id="636"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37"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38"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39"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41"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642" name="Table"/>
            <p:cNvGraphicFramePr/>
            <p:nvPr/>
          </p:nvGraphicFramePr>
          <p:xfrm>
            <a:off x="206625" y="1768786"/>
            <a:ext cx="1904438"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643" name="Table"/>
            <p:cNvGraphicFramePr/>
            <p:nvPr/>
          </p:nvGraphicFramePr>
          <p:xfrm>
            <a:off x="2499433" y="1761239"/>
            <a:ext cx="1351122"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644" name="Table"/>
            <p:cNvGraphicFramePr/>
            <p:nvPr/>
          </p:nvGraphicFramePr>
          <p:xfrm>
            <a:off x="463499"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668" name="Group"/>
          <p:cNvGrpSpPr/>
          <p:nvPr/>
        </p:nvGrpSpPr>
        <p:grpSpPr>
          <a:xfrm>
            <a:off x="19653708" y="856090"/>
            <a:ext cx="4003977" cy="7077660"/>
            <a:chOff x="0" y="0"/>
            <a:chExt cx="4003975" cy="7077659"/>
          </a:xfrm>
        </p:grpSpPr>
        <p:grpSp>
          <p:nvGrpSpPr>
            <p:cNvPr id="650" name="Group"/>
            <p:cNvGrpSpPr/>
            <p:nvPr/>
          </p:nvGrpSpPr>
          <p:grpSpPr>
            <a:xfrm>
              <a:off x="0" y="0"/>
              <a:ext cx="1342064" cy="1342065"/>
              <a:chOff x="0" y="0"/>
              <a:chExt cx="1342063" cy="1342064"/>
            </a:xfrm>
          </p:grpSpPr>
          <p:pic>
            <p:nvPicPr>
              <p:cNvPr id="646"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47"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48"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49"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51" name="functionD()…"/>
            <p:cNvSpPr txBox="1"/>
            <p:nvPr/>
          </p:nvSpPr>
          <p:spPr>
            <a:xfrm>
              <a:off x="4547"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functionD()</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functionE()</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functionF()</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functionG()</a:t>
              </a:r>
            </a:p>
          </p:txBody>
        </p:sp>
        <p:sp>
          <p:nvSpPr>
            <p:cNvPr id="652"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657" name="Group"/>
            <p:cNvGrpSpPr/>
            <p:nvPr/>
          </p:nvGrpSpPr>
          <p:grpSpPr>
            <a:xfrm>
              <a:off x="1312332" y="0"/>
              <a:ext cx="1342065" cy="1342065"/>
              <a:chOff x="0" y="0"/>
              <a:chExt cx="1342063" cy="1342064"/>
            </a:xfrm>
          </p:grpSpPr>
          <p:pic>
            <p:nvPicPr>
              <p:cNvPr id="653"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54"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55"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56"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58"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663" name="Group"/>
            <p:cNvGrpSpPr/>
            <p:nvPr/>
          </p:nvGrpSpPr>
          <p:grpSpPr>
            <a:xfrm>
              <a:off x="2661911" y="0"/>
              <a:ext cx="1342065" cy="1342065"/>
              <a:chOff x="0" y="0"/>
              <a:chExt cx="1342063" cy="1342064"/>
            </a:xfrm>
          </p:grpSpPr>
          <p:pic>
            <p:nvPicPr>
              <p:cNvPr id="659"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60"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61"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62"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64"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665" name="Table"/>
            <p:cNvGraphicFramePr/>
            <p:nvPr/>
          </p:nvGraphicFramePr>
          <p:xfrm>
            <a:off x="206625" y="1768786"/>
            <a:ext cx="1904438"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666" name="Table"/>
            <p:cNvGraphicFramePr/>
            <p:nvPr/>
          </p:nvGraphicFramePr>
          <p:xfrm>
            <a:off x="2499433" y="1761239"/>
            <a:ext cx="1351122"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667" name="Table"/>
            <p:cNvGraphicFramePr/>
            <p:nvPr/>
          </p:nvGraphicFramePr>
          <p:xfrm>
            <a:off x="463499"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670"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693" name="Group"/>
          <p:cNvGrpSpPr/>
          <p:nvPr/>
        </p:nvGrpSpPr>
        <p:grpSpPr>
          <a:xfrm>
            <a:off x="1708470" y="856090"/>
            <a:ext cx="4003976" cy="7077660"/>
            <a:chOff x="0" y="0"/>
            <a:chExt cx="4003974" cy="7077659"/>
          </a:xfrm>
        </p:grpSpPr>
        <p:grpSp>
          <p:nvGrpSpPr>
            <p:cNvPr id="675" name="Group"/>
            <p:cNvGrpSpPr/>
            <p:nvPr/>
          </p:nvGrpSpPr>
          <p:grpSpPr>
            <a:xfrm>
              <a:off x="0" y="0"/>
              <a:ext cx="1342064" cy="1342065"/>
              <a:chOff x="0" y="0"/>
              <a:chExt cx="1342063" cy="1342064"/>
            </a:xfrm>
          </p:grpSpPr>
          <p:pic>
            <p:nvPicPr>
              <p:cNvPr id="671"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72"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73"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74"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76" name="function1()…"/>
            <p:cNvSpPr txBox="1"/>
            <p:nvPr/>
          </p:nvSpPr>
          <p:spPr>
            <a:xfrm>
              <a:off x="4546" y="4128993"/>
              <a:ext cx="3957637"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function1()</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function2()</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function3()</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function4()</a:t>
              </a:r>
            </a:p>
          </p:txBody>
        </p:sp>
        <p:sp>
          <p:nvSpPr>
            <p:cNvPr id="677" name="help"/>
            <p:cNvSpPr txBox="1"/>
            <p:nvPr/>
          </p:nvSpPr>
          <p:spPr>
            <a:xfrm>
              <a:off x="23723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682" name="Group"/>
            <p:cNvGrpSpPr/>
            <p:nvPr/>
          </p:nvGrpSpPr>
          <p:grpSpPr>
            <a:xfrm>
              <a:off x="1312332" y="0"/>
              <a:ext cx="1342065" cy="1342065"/>
              <a:chOff x="0" y="0"/>
              <a:chExt cx="1342063" cy="1342064"/>
            </a:xfrm>
          </p:grpSpPr>
          <p:pic>
            <p:nvPicPr>
              <p:cNvPr id="678"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79"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80"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81"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83" name="help"/>
            <p:cNvSpPr txBox="1"/>
            <p:nvPr/>
          </p:nvSpPr>
          <p:spPr>
            <a:xfrm>
              <a:off x="1549564"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688" name="Group"/>
            <p:cNvGrpSpPr/>
            <p:nvPr/>
          </p:nvGrpSpPr>
          <p:grpSpPr>
            <a:xfrm>
              <a:off x="2661910" y="0"/>
              <a:ext cx="1342065" cy="1342065"/>
              <a:chOff x="0" y="0"/>
              <a:chExt cx="1342063" cy="1342064"/>
            </a:xfrm>
          </p:grpSpPr>
          <p:pic>
            <p:nvPicPr>
              <p:cNvPr id="684"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85"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86"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87"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89"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690" name="Table"/>
            <p:cNvGraphicFramePr/>
            <p:nvPr/>
          </p:nvGraphicFramePr>
          <p:xfrm>
            <a:off x="206624" y="1768786"/>
            <a:ext cx="1904439" cy="965087"/>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691" name="Table"/>
            <p:cNvGraphicFramePr/>
            <p:nvPr/>
          </p:nvGraphicFramePr>
          <p:xfrm>
            <a:off x="2499433" y="1761239"/>
            <a:ext cx="1351123" cy="2226134"/>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692" name="Table"/>
            <p:cNvGraphicFramePr/>
            <p:nvPr/>
          </p:nvGraphicFramePr>
          <p:xfrm>
            <a:off x="463499" y="3156766"/>
            <a:ext cx="1376858"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4719"/>
                  <a:gridCol w="454719"/>
                  <a:gridCol w="45471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716" name="Group"/>
          <p:cNvGrpSpPr/>
          <p:nvPr/>
        </p:nvGrpSpPr>
        <p:grpSpPr>
          <a:xfrm>
            <a:off x="7690216" y="856090"/>
            <a:ext cx="4003975" cy="7077660"/>
            <a:chOff x="0" y="0"/>
            <a:chExt cx="4003974" cy="7077659"/>
          </a:xfrm>
        </p:grpSpPr>
        <p:grpSp>
          <p:nvGrpSpPr>
            <p:cNvPr id="698" name="Group"/>
            <p:cNvGrpSpPr/>
            <p:nvPr/>
          </p:nvGrpSpPr>
          <p:grpSpPr>
            <a:xfrm>
              <a:off x="0" y="0"/>
              <a:ext cx="1342064" cy="1342065"/>
              <a:chOff x="0" y="0"/>
              <a:chExt cx="1342063" cy="1342064"/>
            </a:xfrm>
          </p:grpSpPr>
          <p:pic>
            <p:nvPicPr>
              <p:cNvPr id="694"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695"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696"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697"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699" name="function5()…"/>
            <p:cNvSpPr txBox="1"/>
            <p:nvPr/>
          </p:nvSpPr>
          <p:spPr>
            <a:xfrm>
              <a:off x="4546"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function5()</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function6()</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function7()</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function8()</a:t>
              </a:r>
            </a:p>
          </p:txBody>
        </p:sp>
        <p:sp>
          <p:nvSpPr>
            <p:cNvPr id="700"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705" name="Group"/>
            <p:cNvGrpSpPr/>
            <p:nvPr/>
          </p:nvGrpSpPr>
          <p:grpSpPr>
            <a:xfrm>
              <a:off x="1312332" y="0"/>
              <a:ext cx="1342065" cy="1342065"/>
              <a:chOff x="0" y="0"/>
              <a:chExt cx="1342063" cy="1342064"/>
            </a:xfrm>
          </p:grpSpPr>
          <p:pic>
            <p:nvPicPr>
              <p:cNvPr id="701"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702"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703"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04"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706"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711" name="Group"/>
            <p:cNvGrpSpPr/>
            <p:nvPr/>
          </p:nvGrpSpPr>
          <p:grpSpPr>
            <a:xfrm>
              <a:off x="2661910" y="0"/>
              <a:ext cx="1342065" cy="1342065"/>
              <a:chOff x="0" y="0"/>
              <a:chExt cx="1342063" cy="1342064"/>
            </a:xfrm>
          </p:grpSpPr>
          <p:pic>
            <p:nvPicPr>
              <p:cNvPr id="707"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708"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709"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10"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712" name="help"/>
            <p:cNvSpPr txBox="1"/>
            <p:nvPr/>
          </p:nvSpPr>
          <p:spPr>
            <a:xfrm>
              <a:off x="289914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713" name="Table"/>
            <p:cNvGraphicFramePr/>
            <p:nvPr/>
          </p:nvGraphicFramePr>
          <p:xfrm>
            <a:off x="206624" y="1768786"/>
            <a:ext cx="1904439"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714" name="Table"/>
            <p:cNvGraphicFramePr/>
            <p:nvPr/>
          </p:nvGraphicFramePr>
          <p:xfrm>
            <a:off x="2499433" y="1761239"/>
            <a:ext cx="1363990"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715" name="Table"/>
            <p:cNvGraphicFramePr/>
            <p:nvPr/>
          </p:nvGraphicFramePr>
          <p:xfrm>
            <a:off x="463498"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739" name="Group"/>
          <p:cNvGrpSpPr/>
          <p:nvPr/>
        </p:nvGrpSpPr>
        <p:grpSpPr>
          <a:xfrm>
            <a:off x="13671962" y="856090"/>
            <a:ext cx="4003976" cy="7077660"/>
            <a:chOff x="0" y="0"/>
            <a:chExt cx="4003975" cy="7077659"/>
          </a:xfrm>
        </p:grpSpPr>
        <p:grpSp>
          <p:nvGrpSpPr>
            <p:cNvPr id="721" name="Group"/>
            <p:cNvGrpSpPr/>
            <p:nvPr/>
          </p:nvGrpSpPr>
          <p:grpSpPr>
            <a:xfrm>
              <a:off x="0" y="0"/>
              <a:ext cx="1342064" cy="1342065"/>
              <a:chOff x="0" y="0"/>
              <a:chExt cx="1342063" cy="1342064"/>
            </a:xfrm>
          </p:grpSpPr>
          <p:pic>
            <p:nvPicPr>
              <p:cNvPr id="717"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718"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719"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20"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722" name="function9()…"/>
            <p:cNvSpPr txBox="1"/>
            <p:nvPr/>
          </p:nvSpPr>
          <p:spPr>
            <a:xfrm>
              <a:off x="4547"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function9()</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functionA()</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functionB()</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functionC()</a:t>
              </a:r>
            </a:p>
          </p:txBody>
        </p:sp>
        <p:sp>
          <p:nvSpPr>
            <p:cNvPr id="723"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728" name="Group"/>
            <p:cNvGrpSpPr/>
            <p:nvPr/>
          </p:nvGrpSpPr>
          <p:grpSpPr>
            <a:xfrm>
              <a:off x="1312332" y="0"/>
              <a:ext cx="1342065" cy="1342065"/>
              <a:chOff x="0" y="0"/>
              <a:chExt cx="1342063" cy="1342064"/>
            </a:xfrm>
          </p:grpSpPr>
          <p:pic>
            <p:nvPicPr>
              <p:cNvPr id="724"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725"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726"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27"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729"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734" name="Group"/>
            <p:cNvGrpSpPr/>
            <p:nvPr/>
          </p:nvGrpSpPr>
          <p:grpSpPr>
            <a:xfrm>
              <a:off x="2661911" y="0"/>
              <a:ext cx="1342065" cy="1342065"/>
              <a:chOff x="0" y="0"/>
              <a:chExt cx="1342063" cy="1342064"/>
            </a:xfrm>
          </p:grpSpPr>
          <p:pic>
            <p:nvPicPr>
              <p:cNvPr id="730"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731"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732"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33"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735"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736" name="Table"/>
            <p:cNvGraphicFramePr/>
            <p:nvPr/>
          </p:nvGraphicFramePr>
          <p:xfrm>
            <a:off x="206625" y="1768786"/>
            <a:ext cx="1904438"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737" name="Table"/>
            <p:cNvGraphicFramePr/>
            <p:nvPr/>
          </p:nvGraphicFramePr>
          <p:xfrm>
            <a:off x="2499433" y="1761239"/>
            <a:ext cx="1351122"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738" name="Table"/>
            <p:cNvGraphicFramePr/>
            <p:nvPr/>
          </p:nvGraphicFramePr>
          <p:xfrm>
            <a:off x="463499"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762" name="Group"/>
          <p:cNvGrpSpPr/>
          <p:nvPr/>
        </p:nvGrpSpPr>
        <p:grpSpPr>
          <a:xfrm>
            <a:off x="19653708" y="856090"/>
            <a:ext cx="4003977" cy="7077660"/>
            <a:chOff x="0" y="0"/>
            <a:chExt cx="4003975" cy="7077659"/>
          </a:xfrm>
        </p:grpSpPr>
        <p:grpSp>
          <p:nvGrpSpPr>
            <p:cNvPr id="744" name="Group"/>
            <p:cNvGrpSpPr/>
            <p:nvPr/>
          </p:nvGrpSpPr>
          <p:grpSpPr>
            <a:xfrm>
              <a:off x="0" y="0"/>
              <a:ext cx="1342064" cy="1342065"/>
              <a:chOff x="0" y="0"/>
              <a:chExt cx="1342063" cy="1342064"/>
            </a:xfrm>
          </p:grpSpPr>
          <p:pic>
            <p:nvPicPr>
              <p:cNvPr id="740"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741"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742"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43"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745" name="functionD()…"/>
            <p:cNvSpPr txBox="1"/>
            <p:nvPr/>
          </p:nvSpPr>
          <p:spPr>
            <a:xfrm>
              <a:off x="4547"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functionD()</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functionE()</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functionF()</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functionG()</a:t>
              </a:r>
            </a:p>
          </p:txBody>
        </p:sp>
        <p:sp>
          <p:nvSpPr>
            <p:cNvPr id="746"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751" name="Group"/>
            <p:cNvGrpSpPr/>
            <p:nvPr/>
          </p:nvGrpSpPr>
          <p:grpSpPr>
            <a:xfrm>
              <a:off x="1312332" y="0"/>
              <a:ext cx="1342065" cy="1342065"/>
              <a:chOff x="0" y="0"/>
              <a:chExt cx="1342063" cy="1342064"/>
            </a:xfrm>
          </p:grpSpPr>
          <p:pic>
            <p:nvPicPr>
              <p:cNvPr id="747"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748"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749"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50"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752"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757" name="Group"/>
            <p:cNvGrpSpPr/>
            <p:nvPr/>
          </p:nvGrpSpPr>
          <p:grpSpPr>
            <a:xfrm>
              <a:off x="2661911" y="0"/>
              <a:ext cx="1342065" cy="1342065"/>
              <a:chOff x="0" y="0"/>
              <a:chExt cx="1342063" cy="1342064"/>
            </a:xfrm>
          </p:grpSpPr>
          <p:pic>
            <p:nvPicPr>
              <p:cNvPr id="753"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754"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755"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56"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758"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759" name="Table"/>
            <p:cNvGraphicFramePr/>
            <p:nvPr/>
          </p:nvGraphicFramePr>
          <p:xfrm>
            <a:off x="206625" y="1768786"/>
            <a:ext cx="1904438"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760" name="Table"/>
            <p:cNvGraphicFramePr/>
            <p:nvPr/>
          </p:nvGraphicFramePr>
          <p:xfrm>
            <a:off x="2499433" y="1761239"/>
            <a:ext cx="1351122"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761" name="Table"/>
            <p:cNvGraphicFramePr/>
            <p:nvPr/>
          </p:nvGraphicFramePr>
          <p:xfrm>
            <a:off x="463499"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sp>
        <p:nvSpPr>
          <p:cNvPr id="763" name="Rounded Rectangle"/>
          <p:cNvSpPr/>
          <p:nvPr/>
        </p:nvSpPr>
        <p:spPr>
          <a:xfrm>
            <a:off x="1228580" y="194488"/>
            <a:ext cx="4963756" cy="8163228"/>
          </a:xfrm>
          <a:prstGeom prst="roundRect">
            <a:avLst>
              <a:gd name="adj" fmla="val 15000"/>
            </a:avLst>
          </a:prstGeom>
          <a:ln w="63500">
            <a:solidFill>
              <a:srgbClr val="85888D"/>
            </a:solidFill>
            <a:miter lim="400000"/>
          </a:ln>
        </p:spPr>
        <p:txBody>
          <a:bodyPr lIns="71437" tIns="71437" rIns="71437" bIns="71437" anchor="ct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64" name="Base R"/>
          <p:cNvSpPr txBox="1"/>
          <p:nvPr/>
        </p:nvSpPr>
        <p:spPr>
          <a:xfrm>
            <a:off x="1278386" y="11900030"/>
            <a:ext cx="4864144" cy="210829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7200">
                <a:latin typeface="Source Sans Pro"/>
                <a:ea typeface="Source Sans Pro"/>
                <a:cs typeface="Source Sans Pro"/>
                <a:sym typeface="Source Sans Pro"/>
              </a:defRPr>
            </a:lvl1pPr>
          </a:lstStyle>
          <a:p>
            <a:pPr/>
            <a:r>
              <a:t>Base R</a:t>
            </a:r>
          </a:p>
        </p:txBody>
      </p:sp>
      <p:sp>
        <p:nvSpPr>
          <p:cNvPr id="765" name="Arrow"/>
          <p:cNvSpPr/>
          <p:nvPr/>
        </p:nvSpPr>
        <p:spPr>
          <a:xfrm rot="5400000">
            <a:off x="1898467" y="9638577"/>
            <a:ext cx="3623983" cy="986763"/>
          </a:xfrm>
          <a:prstGeom prst="rightArrow">
            <a:avLst>
              <a:gd name="adj1" fmla="val 48242"/>
              <a:gd name="adj2" fmla="val 69979"/>
            </a:avLst>
          </a:prstGeom>
          <a:solidFill>
            <a:srgbClr val="797979"/>
          </a:solidFill>
          <a:ln w="25400">
            <a:miter lim="400000"/>
          </a:ln>
        </p:spPr>
        <p:txBody>
          <a:bodyPr lIns="71437" tIns="71437" rIns="71437" bIns="71437" anchor="ct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66" name="Rectangle"/>
          <p:cNvSpPr/>
          <p:nvPr/>
        </p:nvSpPr>
        <p:spPr>
          <a:xfrm>
            <a:off x="6775736" y="-163852"/>
            <a:ext cx="17172278" cy="14867164"/>
          </a:xfrm>
          <a:prstGeom prst="rect">
            <a:avLst/>
          </a:prstGeom>
          <a:solidFill>
            <a:srgbClr val="FFFFFF">
              <a:alpha val="70000"/>
            </a:srgbClr>
          </a:solidFill>
          <a:ln w="25400">
            <a:miter lim="400000"/>
          </a:ln>
        </p:spPr>
        <p:txBody>
          <a:bodyPr lIns="71437" tIns="71437" rIns="71437" bIns="71437" anchor="ctr"/>
          <a:lstStyle/>
          <a:p>
            <a:pPr>
              <a:defRPr sz="5600">
                <a:solidFill>
                  <a:srgbClr val="FFFFFF"/>
                </a:solidFill>
                <a:effectLst>
                  <a:outerShdw sx="100000" sy="100000" kx="0" ky="0" algn="b" rotWithShape="0" blurRad="38100" dist="12700" dir="5400000">
                    <a:srgbClr val="000000">
                      <a:alpha val="50000"/>
                    </a:srgbClr>
                  </a:outerShdw>
                </a:effectLst>
              </a:defRPr>
            </a:pP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768"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902" name="Group"/>
          <p:cNvGrpSpPr/>
          <p:nvPr/>
        </p:nvGrpSpPr>
        <p:grpSpPr>
          <a:xfrm>
            <a:off x="246427" y="-472510"/>
            <a:ext cx="23891146" cy="14867164"/>
            <a:chOff x="0" y="0"/>
            <a:chExt cx="23891145" cy="14867162"/>
          </a:xfrm>
        </p:grpSpPr>
        <p:grpSp>
          <p:nvGrpSpPr>
            <p:cNvPr id="778" name="Group"/>
            <p:cNvGrpSpPr/>
            <p:nvPr/>
          </p:nvGrpSpPr>
          <p:grpSpPr>
            <a:xfrm>
              <a:off x="8263465" y="10537661"/>
              <a:ext cx="2364623" cy="1828219"/>
              <a:chOff x="0" y="0"/>
              <a:chExt cx="2364622" cy="1828217"/>
            </a:xfrm>
          </p:grpSpPr>
          <p:sp>
            <p:nvSpPr>
              <p:cNvPr id="769" name="Rectangle"/>
              <p:cNvSpPr/>
              <p:nvPr/>
            </p:nvSpPr>
            <p:spPr>
              <a:xfrm>
                <a:off x="385559" y="7479"/>
                <a:ext cx="1979064" cy="1504089"/>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70" name="Rectangle"/>
              <p:cNvSpPr/>
              <p:nvPr/>
            </p:nvSpPr>
            <p:spPr>
              <a:xfrm>
                <a:off x="365769" y="324129"/>
                <a:ext cx="1979064" cy="118743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71" name="Rectangle"/>
              <p:cNvSpPr/>
              <p:nvPr/>
            </p:nvSpPr>
            <p:spPr>
              <a:xfrm rot="19050000">
                <a:off x="99536" y="108821"/>
                <a:ext cx="514558" cy="494767"/>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72" name="Triangle"/>
              <p:cNvSpPr/>
              <p:nvPr/>
            </p:nvSpPr>
            <p:spPr>
              <a:xfrm flipH="1" rot="10800000">
                <a:off x="1968810" y="1511567"/>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73" name="Rectangle"/>
              <p:cNvSpPr/>
              <p:nvPr/>
            </p:nvSpPr>
            <p:spPr>
              <a:xfrm>
                <a:off x="9537" y="324129"/>
                <a:ext cx="1979064" cy="150408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74" name="Triangle"/>
              <p:cNvSpPr/>
              <p:nvPr/>
            </p:nvSpPr>
            <p:spPr>
              <a:xfrm flipH="1" rot="16200000">
                <a:off x="959488" y="739733"/>
                <a:ext cx="1405135"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75" name="Triangle"/>
              <p:cNvSpPr/>
              <p:nvPr/>
            </p:nvSpPr>
            <p:spPr>
              <a:xfrm rot="5400000">
                <a:off x="-366485" y="739733"/>
                <a:ext cx="1405136"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76" name="Triangle"/>
              <p:cNvSpPr/>
              <p:nvPr/>
            </p:nvSpPr>
            <p:spPr>
              <a:xfrm flipH="1" rot="10800000">
                <a:off x="9537" y="324129"/>
                <a:ext cx="1979064" cy="11874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solidFill>
                <a:srgbClr val="D9B38C"/>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77" name="Triangle"/>
              <p:cNvSpPr/>
              <p:nvPr/>
            </p:nvSpPr>
            <p:spPr>
              <a:xfrm flipH="1">
                <a:off x="1968810" y="47060"/>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grpSp>
          <p:nvGrpSpPr>
            <p:cNvPr id="801" name="Group"/>
            <p:cNvGrpSpPr/>
            <p:nvPr/>
          </p:nvGrpSpPr>
          <p:grpSpPr>
            <a:xfrm>
              <a:off x="1462043" y="1328599"/>
              <a:ext cx="4003975" cy="7077661"/>
              <a:chOff x="0" y="0"/>
              <a:chExt cx="4003974" cy="7077659"/>
            </a:xfrm>
          </p:grpSpPr>
          <p:grpSp>
            <p:nvGrpSpPr>
              <p:cNvPr id="783" name="Group"/>
              <p:cNvGrpSpPr/>
              <p:nvPr/>
            </p:nvGrpSpPr>
            <p:grpSpPr>
              <a:xfrm>
                <a:off x="0" y="0"/>
                <a:ext cx="1342064" cy="1342065"/>
                <a:chOff x="0" y="0"/>
                <a:chExt cx="1342063" cy="1342064"/>
              </a:xfrm>
            </p:grpSpPr>
            <p:pic>
              <p:nvPicPr>
                <p:cNvPr id="779"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780"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781"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82"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784" name="function1()…"/>
              <p:cNvSpPr txBox="1"/>
              <p:nvPr/>
            </p:nvSpPr>
            <p:spPr>
              <a:xfrm>
                <a:off x="4546" y="4128993"/>
                <a:ext cx="3957637"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function1()</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function2()</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function3()</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function4()</a:t>
                </a:r>
              </a:p>
            </p:txBody>
          </p:sp>
          <p:sp>
            <p:nvSpPr>
              <p:cNvPr id="785" name="help"/>
              <p:cNvSpPr txBox="1"/>
              <p:nvPr/>
            </p:nvSpPr>
            <p:spPr>
              <a:xfrm>
                <a:off x="23723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790" name="Group"/>
              <p:cNvGrpSpPr/>
              <p:nvPr/>
            </p:nvGrpSpPr>
            <p:grpSpPr>
              <a:xfrm>
                <a:off x="1312332" y="0"/>
                <a:ext cx="1342065" cy="1342065"/>
                <a:chOff x="0" y="0"/>
                <a:chExt cx="1342063" cy="1342064"/>
              </a:xfrm>
            </p:grpSpPr>
            <p:pic>
              <p:nvPicPr>
                <p:cNvPr id="786"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787"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788"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89"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791" name="help"/>
              <p:cNvSpPr txBox="1"/>
              <p:nvPr/>
            </p:nvSpPr>
            <p:spPr>
              <a:xfrm>
                <a:off x="1549564"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796" name="Group"/>
              <p:cNvGrpSpPr/>
              <p:nvPr/>
            </p:nvGrpSpPr>
            <p:grpSpPr>
              <a:xfrm>
                <a:off x="2661910" y="0"/>
                <a:ext cx="1342065" cy="1342065"/>
                <a:chOff x="0" y="0"/>
                <a:chExt cx="1342063" cy="1342064"/>
              </a:xfrm>
            </p:grpSpPr>
            <p:pic>
              <p:nvPicPr>
                <p:cNvPr id="792"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793"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794"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795"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797"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798" name="Table"/>
              <p:cNvGraphicFramePr/>
              <p:nvPr/>
            </p:nvGraphicFramePr>
            <p:xfrm>
              <a:off x="206624" y="1768786"/>
              <a:ext cx="1904439" cy="965087"/>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799" name="Table"/>
              <p:cNvGraphicFramePr/>
              <p:nvPr/>
            </p:nvGraphicFramePr>
            <p:xfrm>
              <a:off x="2499433" y="1761239"/>
              <a:ext cx="1351123" cy="2226134"/>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800" name="Table"/>
              <p:cNvGraphicFramePr/>
              <p:nvPr/>
            </p:nvGraphicFramePr>
            <p:xfrm>
              <a:off x="463499" y="3156766"/>
              <a:ext cx="1376858"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4719"/>
                    <a:gridCol w="454719"/>
                    <a:gridCol w="45471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824" name="Group"/>
            <p:cNvGrpSpPr/>
            <p:nvPr/>
          </p:nvGrpSpPr>
          <p:grpSpPr>
            <a:xfrm>
              <a:off x="7443789" y="1328599"/>
              <a:ext cx="4003975" cy="7077661"/>
              <a:chOff x="0" y="0"/>
              <a:chExt cx="4003974" cy="7077659"/>
            </a:xfrm>
          </p:grpSpPr>
          <p:grpSp>
            <p:nvGrpSpPr>
              <p:cNvPr id="806" name="Group"/>
              <p:cNvGrpSpPr/>
              <p:nvPr/>
            </p:nvGrpSpPr>
            <p:grpSpPr>
              <a:xfrm>
                <a:off x="0" y="0"/>
                <a:ext cx="1342064" cy="1342065"/>
                <a:chOff x="0" y="0"/>
                <a:chExt cx="1342063" cy="1342064"/>
              </a:xfrm>
            </p:grpSpPr>
            <p:pic>
              <p:nvPicPr>
                <p:cNvPr id="802"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803"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804"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05"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807" name="function5()…"/>
              <p:cNvSpPr txBox="1"/>
              <p:nvPr/>
            </p:nvSpPr>
            <p:spPr>
              <a:xfrm>
                <a:off x="4546"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function5()</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function6()</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function7()</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function8()</a:t>
                </a:r>
              </a:p>
            </p:txBody>
          </p:sp>
          <p:sp>
            <p:nvSpPr>
              <p:cNvPr id="808"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813" name="Group"/>
              <p:cNvGrpSpPr/>
              <p:nvPr/>
            </p:nvGrpSpPr>
            <p:grpSpPr>
              <a:xfrm>
                <a:off x="1312332" y="0"/>
                <a:ext cx="1342065" cy="1342065"/>
                <a:chOff x="0" y="0"/>
                <a:chExt cx="1342063" cy="1342064"/>
              </a:xfrm>
            </p:grpSpPr>
            <p:pic>
              <p:nvPicPr>
                <p:cNvPr id="809"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810"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811"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12"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814"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819" name="Group"/>
              <p:cNvGrpSpPr/>
              <p:nvPr/>
            </p:nvGrpSpPr>
            <p:grpSpPr>
              <a:xfrm>
                <a:off x="2661910" y="0"/>
                <a:ext cx="1342065" cy="1342065"/>
                <a:chOff x="0" y="0"/>
                <a:chExt cx="1342063" cy="1342064"/>
              </a:xfrm>
            </p:grpSpPr>
            <p:pic>
              <p:nvPicPr>
                <p:cNvPr id="815"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816"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817"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18"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820" name="help"/>
              <p:cNvSpPr txBox="1"/>
              <p:nvPr/>
            </p:nvSpPr>
            <p:spPr>
              <a:xfrm>
                <a:off x="289914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821" name="Table"/>
              <p:cNvGraphicFramePr/>
              <p:nvPr/>
            </p:nvGraphicFramePr>
            <p:xfrm>
              <a:off x="206624" y="1768786"/>
              <a:ext cx="1904439"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822" name="Table"/>
              <p:cNvGraphicFramePr/>
              <p:nvPr/>
            </p:nvGraphicFramePr>
            <p:xfrm>
              <a:off x="2499433" y="1761239"/>
              <a:ext cx="1363990"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823" name="Table"/>
              <p:cNvGraphicFramePr/>
              <p:nvPr/>
            </p:nvGraphicFramePr>
            <p:xfrm>
              <a:off x="463498"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847" name="Group"/>
            <p:cNvGrpSpPr/>
            <p:nvPr/>
          </p:nvGrpSpPr>
          <p:grpSpPr>
            <a:xfrm>
              <a:off x="13425533" y="1328599"/>
              <a:ext cx="4003977" cy="7077661"/>
              <a:chOff x="0" y="0"/>
              <a:chExt cx="4003975" cy="7077659"/>
            </a:xfrm>
          </p:grpSpPr>
          <p:grpSp>
            <p:nvGrpSpPr>
              <p:cNvPr id="829" name="Group"/>
              <p:cNvGrpSpPr/>
              <p:nvPr/>
            </p:nvGrpSpPr>
            <p:grpSpPr>
              <a:xfrm>
                <a:off x="0" y="0"/>
                <a:ext cx="1342064" cy="1342065"/>
                <a:chOff x="0" y="0"/>
                <a:chExt cx="1342063" cy="1342064"/>
              </a:xfrm>
            </p:grpSpPr>
            <p:pic>
              <p:nvPicPr>
                <p:cNvPr id="825"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826"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827"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28"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830" name="function9()…"/>
              <p:cNvSpPr txBox="1"/>
              <p:nvPr/>
            </p:nvSpPr>
            <p:spPr>
              <a:xfrm>
                <a:off x="4547"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function9()</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functionA()</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functionB()</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functionC()</a:t>
                </a:r>
              </a:p>
            </p:txBody>
          </p:sp>
          <p:sp>
            <p:nvSpPr>
              <p:cNvPr id="831"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836" name="Group"/>
              <p:cNvGrpSpPr/>
              <p:nvPr/>
            </p:nvGrpSpPr>
            <p:grpSpPr>
              <a:xfrm>
                <a:off x="1312332" y="0"/>
                <a:ext cx="1342065" cy="1342065"/>
                <a:chOff x="0" y="0"/>
                <a:chExt cx="1342063" cy="1342064"/>
              </a:xfrm>
            </p:grpSpPr>
            <p:pic>
              <p:nvPicPr>
                <p:cNvPr id="832"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833"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834"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35"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837"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842" name="Group"/>
              <p:cNvGrpSpPr/>
              <p:nvPr/>
            </p:nvGrpSpPr>
            <p:grpSpPr>
              <a:xfrm>
                <a:off x="2661911" y="0"/>
                <a:ext cx="1342065" cy="1342065"/>
                <a:chOff x="0" y="0"/>
                <a:chExt cx="1342063" cy="1342064"/>
              </a:xfrm>
            </p:grpSpPr>
            <p:pic>
              <p:nvPicPr>
                <p:cNvPr id="838"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839"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840"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41"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843"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844" name="Table"/>
              <p:cNvGraphicFramePr/>
              <p:nvPr/>
            </p:nvGraphicFramePr>
            <p:xfrm>
              <a:off x="206625" y="1768786"/>
              <a:ext cx="1904438"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845" name="Table"/>
              <p:cNvGraphicFramePr/>
              <p:nvPr/>
            </p:nvGraphicFramePr>
            <p:xfrm>
              <a:off x="2499433" y="1761239"/>
              <a:ext cx="1351122"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846" name="Table"/>
              <p:cNvGraphicFramePr/>
              <p:nvPr/>
            </p:nvGraphicFramePr>
            <p:xfrm>
              <a:off x="463499"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870" name="Group"/>
            <p:cNvGrpSpPr/>
            <p:nvPr/>
          </p:nvGrpSpPr>
          <p:grpSpPr>
            <a:xfrm>
              <a:off x="19407280" y="1328599"/>
              <a:ext cx="4003976" cy="7077661"/>
              <a:chOff x="0" y="0"/>
              <a:chExt cx="4003975" cy="7077659"/>
            </a:xfrm>
          </p:grpSpPr>
          <p:grpSp>
            <p:nvGrpSpPr>
              <p:cNvPr id="852" name="Group"/>
              <p:cNvGrpSpPr/>
              <p:nvPr/>
            </p:nvGrpSpPr>
            <p:grpSpPr>
              <a:xfrm>
                <a:off x="0" y="0"/>
                <a:ext cx="1342064" cy="1342065"/>
                <a:chOff x="0" y="0"/>
                <a:chExt cx="1342063" cy="1342064"/>
              </a:xfrm>
            </p:grpSpPr>
            <p:pic>
              <p:nvPicPr>
                <p:cNvPr id="848"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849"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850"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51"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853" name="functionD()…"/>
              <p:cNvSpPr txBox="1"/>
              <p:nvPr/>
            </p:nvSpPr>
            <p:spPr>
              <a:xfrm>
                <a:off x="4547" y="4128993"/>
                <a:ext cx="3957636" cy="2948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rmAutofit fontScale="100000" lnSpcReduction="0"/>
              </a:bodyPr>
              <a:lstStyle/>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functionD()</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functionE()</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functionF()</a:t>
                </a:r>
                <a:endParaRPr>
                  <a:latin typeface="Monaco"/>
                  <a:ea typeface="Monaco"/>
                  <a:cs typeface="Monaco"/>
                  <a:sym typeface="Monaco"/>
                </a:endParaRPr>
              </a:p>
              <a:p>
                <a:pPr algn="l">
                  <a:lnSpc>
                    <a:spcPct val="40000"/>
                  </a:lnSpc>
                  <a:spcBef>
                    <a:spcPts val="2400"/>
                  </a:spcBef>
                  <a:defRPr sz="4000">
                    <a:solidFill>
                      <a:schemeClr val="accent1"/>
                    </a:solidFill>
                    <a:latin typeface="+mn-lt"/>
                    <a:ea typeface="+mn-ea"/>
                    <a:cs typeface="+mn-cs"/>
                    <a:sym typeface="Helvetica Neue"/>
                  </a:defRPr>
                </a:pPr>
                <a:r>
                  <a:rPr>
                    <a:latin typeface="Monaco"/>
                    <a:ea typeface="Monaco"/>
                    <a:cs typeface="Monaco"/>
                    <a:sym typeface="Monaco"/>
                  </a:rPr>
                  <a:t>functionG()</a:t>
                </a:r>
              </a:p>
            </p:txBody>
          </p:sp>
          <p:sp>
            <p:nvSpPr>
              <p:cNvPr id="854" name="help"/>
              <p:cNvSpPr txBox="1"/>
              <p:nvPr/>
            </p:nvSpPr>
            <p:spPr>
              <a:xfrm>
                <a:off x="237231"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859" name="Group"/>
              <p:cNvGrpSpPr/>
              <p:nvPr/>
            </p:nvGrpSpPr>
            <p:grpSpPr>
              <a:xfrm>
                <a:off x="1312332" y="0"/>
                <a:ext cx="1342065" cy="1342065"/>
                <a:chOff x="0" y="0"/>
                <a:chExt cx="1342063" cy="1342064"/>
              </a:xfrm>
            </p:grpSpPr>
            <p:pic>
              <p:nvPicPr>
                <p:cNvPr id="855"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856"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857"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58"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860" name="help"/>
              <p:cNvSpPr txBox="1"/>
              <p:nvPr/>
            </p:nvSpPr>
            <p:spPr>
              <a:xfrm>
                <a:off x="1549563"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pSp>
            <p:nvGrpSpPr>
              <p:cNvPr id="865" name="Group"/>
              <p:cNvGrpSpPr/>
              <p:nvPr/>
            </p:nvGrpSpPr>
            <p:grpSpPr>
              <a:xfrm>
                <a:off x="2661911" y="0"/>
                <a:ext cx="1342065" cy="1342065"/>
                <a:chOff x="0" y="0"/>
                <a:chExt cx="1342063" cy="1342064"/>
              </a:xfrm>
            </p:grpSpPr>
            <p:pic>
              <p:nvPicPr>
                <p:cNvPr id="861" name="RSource.png" descr="RSource.png"/>
                <p:cNvPicPr>
                  <a:picLocks noChangeAspect="1"/>
                </p:cNvPicPr>
                <p:nvPr/>
              </p:nvPicPr>
              <p:blipFill>
                <a:blip r:embed="rId3">
                  <a:extLst/>
                </a:blip>
                <a:stretch>
                  <a:fillRect/>
                </a:stretch>
              </p:blipFill>
              <p:spPr>
                <a:xfrm>
                  <a:off x="0" y="8036"/>
                  <a:ext cx="1334028" cy="1334029"/>
                </a:xfrm>
                <a:prstGeom prst="rect">
                  <a:avLst/>
                </a:prstGeom>
                <a:ln w="12700" cap="flat">
                  <a:noFill/>
                  <a:miter lim="400000"/>
                </a:ln>
                <a:effectLst>
                  <a:outerShdw sx="100000" sy="100000" kx="0" ky="0" algn="b" rotWithShape="0" blurRad="38100" dist="38100" dir="5400000">
                    <a:srgbClr val="000000">
                      <a:alpha val="40000"/>
                    </a:srgbClr>
                  </a:outerShdw>
                </a:effectLst>
              </p:spPr>
            </p:pic>
            <p:pic>
              <p:nvPicPr>
                <p:cNvPr id="862" name="RSource.png" descr="RSource.png"/>
                <p:cNvPicPr>
                  <a:picLocks noChangeAspect="1"/>
                </p:cNvPicPr>
                <p:nvPr/>
              </p:nvPicPr>
              <p:blipFill>
                <a:blip r:embed="rId3">
                  <a:extLst/>
                </a:blip>
                <a:srcRect l="63701" t="0" r="0" b="70938"/>
                <a:stretch>
                  <a:fillRect/>
                </a:stretch>
              </p:blipFill>
              <p:spPr>
                <a:xfrm>
                  <a:off x="857832" y="0"/>
                  <a:ext cx="484232" cy="387694"/>
                </a:xfrm>
                <a:prstGeom prst="rect">
                  <a:avLst/>
                </a:prstGeom>
                <a:ln w="12700" cap="flat">
                  <a:noFill/>
                  <a:miter lim="400000"/>
                </a:ln>
                <a:effectLst/>
              </p:spPr>
            </p:pic>
            <p:sp>
              <p:nvSpPr>
                <p:cNvPr id="863" name="Rectangle"/>
                <p:cNvSpPr/>
                <p:nvPr/>
              </p:nvSpPr>
              <p:spPr>
                <a:xfrm>
                  <a:off x="208944" y="321452"/>
                  <a:ext cx="932213"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64" name="Rectangle"/>
                <p:cNvSpPr/>
                <p:nvPr/>
              </p:nvSpPr>
              <p:spPr>
                <a:xfrm>
                  <a:off x="564959" y="375386"/>
                  <a:ext cx="340429" cy="803632"/>
                </a:xfrm>
                <a:prstGeom prst="rect">
                  <a:avLst/>
                </a:prstGeom>
                <a:gradFill flip="none" rotWithShape="1">
                  <a:gsLst>
                    <a:gs pos="0">
                      <a:srgbClr val="EAEBEE"/>
                    </a:gs>
                    <a:gs pos="100000">
                      <a:srgbClr val="FFFFFF"/>
                    </a:gs>
                  </a:gsLst>
                  <a:lin ang="540000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866" name="help"/>
              <p:cNvSpPr txBox="1"/>
              <p:nvPr/>
            </p:nvSpPr>
            <p:spPr>
              <a:xfrm>
                <a:off x="2899142" y="365014"/>
                <a:ext cx="904847" cy="6120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2500">
                    <a:solidFill>
                      <a:srgbClr val="53585F"/>
                    </a:solidFill>
                    <a:latin typeface="+mn-lt"/>
                    <a:ea typeface="+mn-ea"/>
                    <a:cs typeface="+mn-cs"/>
                    <a:sym typeface="Helvetica Neue"/>
                  </a:defRPr>
                </a:lvl1pPr>
              </a:lstStyle>
              <a:p>
                <a:pPr/>
                <a:r>
                  <a:t>help</a:t>
                </a:r>
              </a:p>
            </p:txBody>
          </p:sp>
          <p:graphicFrame>
            <p:nvGraphicFramePr>
              <p:cNvPr id="867" name="Table"/>
              <p:cNvGraphicFramePr/>
              <p:nvPr/>
            </p:nvGraphicFramePr>
            <p:xfrm>
              <a:off x="206625" y="1768786"/>
              <a:ext cx="1904438" cy="965088"/>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72934"/>
                    <a:gridCol w="472934"/>
                    <a:gridCol w="472934"/>
                    <a:gridCol w="472934"/>
                  </a:tblGrid>
                  <a:tr h="190477">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0477">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1007</a:t>
                          </a:r>
                        </a:p>
                      </a:txBody>
                      <a:tcPr marL="50800" marR="50800" marT="50800" marB="50800" anchor="ctr" anchorCtr="0" horzOverflow="overflow">
                        <a:solidFill>
                          <a:srgbClr val="78AAD6"/>
                        </a:solidFill>
                      </a:tcPr>
                    </a:tc>
                  </a:tr>
                  <a:tr h="190477">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c>
                      <a:txBody>
                        <a:bodyPr/>
                        <a:lstStyle/>
                        <a:p>
                          <a:pPr defTabSz="914400">
                            <a:defRPr sz="1800"/>
                          </a:pPr>
                          <a:r>
                            <a:rPr sz="3600">
                              <a:latin typeface="Helvetica"/>
                              <a:ea typeface="Helvetica"/>
                              <a:cs typeface="Helvetica"/>
                              <a:sym typeface="Helvetica"/>
                            </a:rPr>
                            <a:t>1009</a:t>
                          </a: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0477">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868" name="Table"/>
              <p:cNvGraphicFramePr/>
              <p:nvPr/>
            </p:nvGraphicFramePr>
            <p:xfrm>
              <a:off x="2499433" y="1761239"/>
              <a:ext cx="1351122" cy="2226135"/>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46140"/>
                    <a:gridCol w="446140"/>
                    <a:gridCol w="446140"/>
                  </a:tblGrid>
                  <a:tr h="201221">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201221">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aphicFrame>
            <p:nvGraphicFramePr>
              <p:cNvPr id="869" name="Table"/>
              <p:cNvGraphicFramePr/>
              <p:nvPr/>
            </p:nvGraphicFramePr>
            <p:xfrm>
              <a:off x="463499" y="3156766"/>
              <a:ext cx="1363990" cy="79780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450429"/>
                    <a:gridCol w="450429"/>
                    <a:gridCol w="450429"/>
                  </a:tblGrid>
                  <a:tr h="196276">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c>
                      <a:txBody>
                        <a:bodyPr/>
                        <a:lstStyle/>
                        <a:p>
                          <a:pPr defTabSz="914400">
                            <a:defRPr b="0" sz="1800">
                              <a:solidFill>
                                <a:srgbClr val="000000"/>
                              </a:solidFill>
                            </a:defRPr>
                          </a:pPr>
                          <a:r>
                            <a:rPr b="1" sz="3600">
                              <a:solidFill>
                                <a:srgbClr val="FFFFFF"/>
                              </a:solidFill>
                              <a:sym typeface="Helvetica"/>
                            </a:rPr>
                            <a:t>pressure</a:t>
                          </a:r>
                        </a:p>
                      </a:txBody>
                      <a:tcPr marL="50800" marR="50800" marT="50800" marB="50800" anchor="ctr" anchorCtr="0" horzOverflow="overflow">
                        <a:solidFill>
                          <a:schemeClr val="accent1"/>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r h="196276">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c>
                      <a:txBody>
                        <a:bodyPr/>
                        <a:lstStyle/>
                        <a:p>
                          <a:pPr defTabSz="914400">
                            <a:defRPr sz="3600">
                              <a:latin typeface="Helvetica"/>
                              <a:ea typeface="Helvetica"/>
                              <a:cs typeface="Helvetica"/>
                              <a:sym typeface="Helvetica"/>
                            </a:defRPr>
                          </a:pPr>
                        </a:p>
                      </a:txBody>
                      <a:tcPr marL="50800" marR="50800" marT="50800" marB="50800" anchor="ctr" anchorCtr="0" horzOverflow="overflow">
                        <a:solidFill>
                          <a:srgbClr val="78AAD6"/>
                        </a:solidFill>
                      </a:tcPr>
                    </a:tc>
                  </a:tr>
                </a:tbl>
              </a:graphicData>
            </a:graphic>
          </p:graphicFrame>
        </p:grpSp>
        <p:grpSp>
          <p:nvGrpSpPr>
            <p:cNvPr id="880" name="Group"/>
            <p:cNvGrpSpPr/>
            <p:nvPr/>
          </p:nvGrpSpPr>
          <p:grpSpPr>
            <a:xfrm>
              <a:off x="14245210" y="10537661"/>
              <a:ext cx="2364623" cy="1828219"/>
              <a:chOff x="0" y="0"/>
              <a:chExt cx="2364622" cy="1828217"/>
            </a:xfrm>
          </p:grpSpPr>
          <p:sp>
            <p:nvSpPr>
              <p:cNvPr id="871" name="Rectangle"/>
              <p:cNvSpPr/>
              <p:nvPr/>
            </p:nvSpPr>
            <p:spPr>
              <a:xfrm>
                <a:off x="385559" y="7479"/>
                <a:ext cx="1979064" cy="1504089"/>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72" name="Rectangle"/>
              <p:cNvSpPr/>
              <p:nvPr/>
            </p:nvSpPr>
            <p:spPr>
              <a:xfrm>
                <a:off x="365769" y="324129"/>
                <a:ext cx="1979064" cy="118743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73" name="Rectangle"/>
              <p:cNvSpPr/>
              <p:nvPr/>
            </p:nvSpPr>
            <p:spPr>
              <a:xfrm rot="19050000">
                <a:off x="99536" y="108821"/>
                <a:ext cx="514558" cy="494767"/>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74" name="Triangle"/>
              <p:cNvSpPr/>
              <p:nvPr/>
            </p:nvSpPr>
            <p:spPr>
              <a:xfrm flipH="1" rot="10800000">
                <a:off x="1968810" y="1511567"/>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75" name="Rectangle"/>
              <p:cNvSpPr/>
              <p:nvPr/>
            </p:nvSpPr>
            <p:spPr>
              <a:xfrm>
                <a:off x="9537" y="324129"/>
                <a:ext cx="1979064" cy="150408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76" name="Triangle"/>
              <p:cNvSpPr/>
              <p:nvPr/>
            </p:nvSpPr>
            <p:spPr>
              <a:xfrm flipH="1" rot="16200000">
                <a:off x="959488" y="739733"/>
                <a:ext cx="1405135"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77" name="Triangle"/>
              <p:cNvSpPr/>
              <p:nvPr/>
            </p:nvSpPr>
            <p:spPr>
              <a:xfrm rot="5400000">
                <a:off x="-366485" y="739733"/>
                <a:ext cx="1405136"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78" name="Triangle"/>
              <p:cNvSpPr/>
              <p:nvPr/>
            </p:nvSpPr>
            <p:spPr>
              <a:xfrm flipH="1" rot="10800000">
                <a:off x="9537" y="324129"/>
                <a:ext cx="1979064" cy="11874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solidFill>
                <a:srgbClr val="D9B38C"/>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79" name="Triangle"/>
              <p:cNvSpPr/>
              <p:nvPr/>
            </p:nvSpPr>
            <p:spPr>
              <a:xfrm flipH="1">
                <a:off x="1968810" y="47060"/>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grpSp>
          <p:nvGrpSpPr>
            <p:cNvPr id="890" name="Group"/>
            <p:cNvGrpSpPr/>
            <p:nvPr/>
          </p:nvGrpSpPr>
          <p:grpSpPr>
            <a:xfrm>
              <a:off x="20226954" y="10537661"/>
              <a:ext cx="2364624" cy="1828219"/>
              <a:chOff x="0" y="0"/>
              <a:chExt cx="2364622" cy="1828217"/>
            </a:xfrm>
          </p:grpSpPr>
          <p:sp>
            <p:nvSpPr>
              <p:cNvPr id="881" name="Rectangle"/>
              <p:cNvSpPr/>
              <p:nvPr/>
            </p:nvSpPr>
            <p:spPr>
              <a:xfrm>
                <a:off x="385559" y="7479"/>
                <a:ext cx="1979064" cy="1504089"/>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82" name="Rectangle"/>
              <p:cNvSpPr/>
              <p:nvPr/>
            </p:nvSpPr>
            <p:spPr>
              <a:xfrm>
                <a:off x="365769" y="324129"/>
                <a:ext cx="1979064" cy="118743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83" name="Rectangle"/>
              <p:cNvSpPr/>
              <p:nvPr/>
            </p:nvSpPr>
            <p:spPr>
              <a:xfrm rot="19050000">
                <a:off x="99536" y="108821"/>
                <a:ext cx="514558" cy="494767"/>
              </a:xfrm>
              <a:prstGeom prst="rect">
                <a:avLst/>
              </a:prstGeom>
              <a:solidFill>
                <a:srgbClr val="E0C2A6"/>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84" name="Triangle"/>
              <p:cNvSpPr/>
              <p:nvPr/>
            </p:nvSpPr>
            <p:spPr>
              <a:xfrm flipH="1" rot="10800000">
                <a:off x="1968810" y="1511567"/>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85" name="Rectangle"/>
              <p:cNvSpPr/>
              <p:nvPr/>
            </p:nvSpPr>
            <p:spPr>
              <a:xfrm>
                <a:off x="9537" y="324129"/>
                <a:ext cx="1979064" cy="1504089"/>
              </a:xfrm>
              <a:prstGeom prst="rect">
                <a:avLst/>
              </a:pr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86" name="Triangle"/>
              <p:cNvSpPr/>
              <p:nvPr/>
            </p:nvSpPr>
            <p:spPr>
              <a:xfrm flipH="1" rot="16200000">
                <a:off x="959488" y="739733"/>
                <a:ext cx="1405135"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87" name="Triangle"/>
              <p:cNvSpPr/>
              <p:nvPr/>
            </p:nvSpPr>
            <p:spPr>
              <a:xfrm rot="5400000">
                <a:off x="-366485" y="739733"/>
                <a:ext cx="1405136" cy="653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88" name="Triangle"/>
              <p:cNvSpPr/>
              <p:nvPr/>
            </p:nvSpPr>
            <p:spPr>
              <a:xfrm flipH="1" rot="10800000">
                <a:off x="9537" y="324129"/>
                <a:ext cx="1979064" cy="11874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solidFill>
                <a:srgbClr val="D9B38C"/>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89" name="Triangle"/>
              <p:cNvSpPr/>
              <p:nvPr/>
            </p:nvSpPr>
            <p:spPr>
              <a:xfrm flipH="1">
                <a:off x="1968810" y="47060"/>
                <a:ext cx="376023" cy="316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891" name="Rounded Rectangle"/>
            <p:cNvSpPr/>
            <p:nvPr/>
          </p:nvSpPr>
          <p:spPr>
            <a:xfrm>
              <a:off x="982153" y="666997"/>
              <a:ext cx="4963756" cy="8163229"/>
            </a:xfrm>
            <a:prstGeom prst="roundRect">
              <a:avLst>
                <a:gd name="adj" fmla="val 15000"/>
              </a:avLst>
            </a:prstGeom>
            <a:noFill/>
            <a:ln w="63500" cap="flat">
              <a:solidFill>
                <a:srgbClr val="85888D"/>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92" name="Rounded Rectangle"/>
            <p:cNvSpPr/>
            <p:nvPr/>
          </p:nvSpPr>
          <p:spPr>
            <a:xfrm>
              <a:off x="6963898" y="666997"/>
              <a:ext cx="4963755" cy="8163229"/>
            </a:xfrm>
            <a:prstGeom prst="roundRect">
              <a:avLst>
                <a:gd name="adj" fmla="val 15000"/>
              </a:avLst>
            </a:prstGeom>
            <a:noFill/>
            <a:ln w="63500" cap="flat">
              <a:solidFill>
                <a:srgbClr val="85888D"/>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93" name="Rounded Rectangle"/>
            <p:cNvSpPr/>
            <p:nvPr/>
          </p:nvSpPr>
          <p:spPr>
            <a:xfrm>
              <a:off x="12945644" y="666997"/>
              <a:ext cx="4963756" cy="8163229"/>
            </a:xfrm>
            <a:prstGeom prst="roundRect">
              <a:avLst>
                <a:gd name="adj" fmla="val 15000"/>
              </a:avLst>
            </a:prstGeom>
            <a:noFill/>
            <a:ln w="63500" cap="flat">
              <a:solidFill>
                <a:srgbClr val="85888D"/>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94" name="Rounded Rectangle"/>
            <p:cNvSpPr/>
            <p:nvPr/>
          </p:nvSpPr>
          <p:spPr>
            <a:xfrm>
              <a:off x="18927390" y="666997"/>
              <a:ext cx="4963756" cy="8163229"/>
            </a:xfrm>
            <a:prstGeom prst="roundRect">
              <a:avLst>
                <a:gd name="adj" fmla="val 15000"/>
              </a:avLst>
            </a:prstGeom>
            <a:noFill/>
            <a:ln w="63500" cap="flat">
              <a:solidFill>
                <a:srgbClr val="85888D"/>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95" name="Base R"/>
            <p:cNvSpPr txBox="1"/>
            <p:nvPr/>
          </p:nvSpPr>
          <p:spPr>
            <a:xfrm>
              <a:off x="1031959" y="12372540"/>
              <a:ext cx="4864143" cy="210829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defRPr sz="7200">
                  <a:latin typeface="Source Sans Pro"/>
                  <a:ea typeface="Source Sans Pro"/>
                  <a:cs typeface="Source Sans Pro"/>
                  <a:sym typeface="Source Sans Pro"/>
                </a:defRPr>
              </a:lvl1pPr>
            </a:lstStyle>
            <a:p>
              <a:pPr/>
              <a:r>
                <a:t>Base R</a:t>
              </a:r>
            </a:p>
          </p:txBody>
        </p:sp>
        <p:sp>
          <p:nvSpPr>
            <p:cNvPr id="896" name="R Packages"/>
            <p:cNvSpPr txBox="1"/>
            <p:nvPr/>
          </p:nvSpPr>
          <p:spPr>
            <a:xfrm>
              <a:off x="12588006" y="12372540"/>
              <a:ext cx="5679030" cy="210829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defRPr sz="7200">
                  <a:latin typeface="Source Sans Pro"/>
                  <a:ea typeface="Source Sans Pro"/>
                  <a:cs typeface="Source Sans Pro"/>
                  <a:sym typeface="Source Sans Pro"/>
                </a:defRPr>
              </a:lvl1pPr>
            </a:lstStyle>
            <a:p>
              <a:pPr/>
              <a:r>
                <a:t>R Packages</a:t>
              </a:r>
            </a:p>
          </p:txBody>
        </p:sp>
        <p:sp>
          <p:nvSpPr>
            <p:cNvPr id="897" name="Arrow"/>
            <p:cNvSpPr/>
            <p:nvPr/>
          </p:nvSpPr>
          <p:spPr>
            <a:xfrm rot="5400000">
              <a:off x="1652039" y="10111086"/>
              <a:ext cx="3623983" cy="986763"/>
            </a:xfrm>
            <a:prstGeom prst="rightArrow">
              <a:avLst>
                <a:gd name="adj1" fmla="val 48242"/>
                <a:gd name="adj2" fmla="val 69979"/>
              </a:avLst>
            </a:prstGeom>
            <a:solidFill>
              <a:srgbClr val="797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98" name="Arrow"/>
            <p:cNvSpPr/>
            <p:nvPr/>
          </p:nvSpPr>
          <p:spPr>
            <a:xfrm rot="5400000">
              <a:off x="8701195" y="9100259"/>
              <a:ext cx="1489164" cy="986763"/>
            </a:xfrm>
            <a:prstGeom prst="rightArrow">
              <a:avLst>
                <a:gd name="adj1" fmla="val 48242"/>
                <a:gd name="adj2" fmla="val 69979"/>
              </a:avLst>
            </a:prstGeom>
            <a:solidFill>
              <a:srgbClr val="797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899" name="Arrow"/>
            <p:cNvSpPr/>
            <p:nvPr/>
          </p:nvSpPr>
          <p:spPr>
            <a:xfrm rot="5400000">
              <a:off x="14682940" y="9100259"/>
              <a:ext cx="1489165" cy="986763"/>
            </a:xfrm>
            <a:prstGeom prst="rightArrow">
              <a:avLst>
                <a:gd name="adj1" fmla="val 48242"/>
                <a:gd name="adj2" fmla="val 69979"/>
              </a:avLst>
            </a:prstGeom>
            <a:solidFill>
              <a:srgbClr val="797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900" name="Arrow"/>
            <p:cNvSpPr/>
            <p:nvPr/>
          </p:nvSpPr>
          <p:spPr>
            <a:xfrm rot="5400000">
              <a:off x="20664684" y="9100259"/>
              <a:ext cx="1489164" cy="986763"/>
            </a:xfrm>
            <a:prstGeom prst="rightArrow">
              <a:avLst>
                <a:gd name="adj1" fmla="val 48242"/>
                <a:gd name="adj2" fmla="val 69979"/>
              </a:avLst>
            </a:prstGeom>
            <a:solidFill>
              <a:srgbClr val="797979"/>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901" name="Rectangle"/>
            <p:cNvSpPr/>
            <p:nvPr/>
          </p:nvSpPr>
          <p:spPr>
            <a:xfrm>
              <a:off x="0" y="0"/>
              <a:ext cx="6703311" cy="14867163"/>
            </a:xfrm>
            <a:prstGeom prst="rect">
              <a:avLst/>
            </a:prstGeom>
            <a:solidFill>
              <a:srgbClr val="FFFFFF">
                <a:alpha val="70000"/>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04"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905" name="Using packages"/>
          <p:cNvSpPr txBox="1"/>
          <p:nvPr/>
        </p:nvSpPr>
        <p:spPr>
          <a:xfrm>
            <a:off x="6108827" y="770368"/>
            <a:ext cx="12166346"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3400">
                <a:latin typeface="Source Sans Pro"/>
                <a:ea typeface="Source Sans Pro"/>
                <a:cs typeface="Source Sans Pro"/>
                <a:sym typeface="Source Sans Pro"/>
              </a:defRPr>
            </a:lvl1pPr>
          </a:lstStyle>
          <a:p>
            <a:pPr/>
            <a:r>
              <a:t>Using packages</a:t>
            </a:r>
          </a:p>
        </p:txBody>
      </p:sp>
      <p:grpSp>
        <p:nvGrpSpPr>
          <p:cNvPr id="910" name="Group"/>
          <p:cNvGrpSpPr/>
          <p:nvPr/>
        </p:nvGrpSpPr>
        <p:grpSpPr>
          <a:xfrm>
            <a:off x="1916092" y="3979862"/>
            <a:ext cx="9617983" cy="4651320"/>
            <a:chOff x="0" y="0"/>
            <a:chExt cx="9617981" cy="4651319"/>
          </a:xfrm>
        </p:grpSpPr>
        <p:sp>
          <p:nvSpPr>
            <p:cNvPr id="906" name="Rectangle"/>
            <p:cNvSpPr/>
            <p:nvPr/>
          </p:nvSpPr>
          <p:spPr>
            <a:xfrm>
              <a:off x="7235" y="1966518"/>
              <a:ext cx="9325179" cy="1253360"/>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sx="100000" sy="100000" kx="0" ky="0" algn="b" rotWithShape="0" blurRad="38100" dist="12700" dir="5400000">
                      <a:srgbClr val="000000">
                        <a:alpha val="50000"/>
                      </a:srgbClr>
                    </a:outerShdw>
                  </a:effectLst>
                </a:defRPr>
              </a:pPr>
            </a:p>
          </p:txBody>
        </p:sp>
        <p:sp>
          <p:nvSpPr>
            <p:cNvPr id="907" name="install.packages(&quot;foo&quot;)"/>
            <p:cNvSpPr txBox="1"/>
            <p:nvPr/>
          </p:nvSpPr>
          <p:spPr>
            <a:xfrm>
              <a:off x="205754" y="2115113"/>
              <a:ext cx="9412228" cy="99511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lvl1pPr algn="l">
                <a:spcBef>
                  <a:spcPts val="1500"/>
                </a:spcBef>
                <a:defRPr sz="5000">
                  <a:solidFill>
                    <a:schemeClr val="accent1"/>
                  </a:solidFill>
                  <a:latin typeface="Monaco"/>
                  <a:ea typeface="Monaco"/>
                  <a:cs typeface="Monaco"/>
                  <a:sym typeface="Monaco"/>
                </a:defRPr>
              </a:lvl1pPr>
            </a:lstStyle>
            <a:p>
              <a:pPr/>
              <a:r>
                <a:t>install.packages("foo")</a:t>
              </a:r>
            </a:p>
          </p:txBody>
        </p:sp>
        <p:sp>
          <p:nvSpPr>
            <p:cNvPr id="908" name="Downloads files to computer"/>
            <p:cNvSpPr txBox="1"/>
            <p:nvPr/>
          </p:nvSpPr>
          <p:spPr>
            <a:xfrm>
              <a:off x="0" y="3180145"/>
              <a:ext cx="9339650" cy="14711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lgn="l">
                <a:defRPr sz="5000">
                  <a:latin typeface="Source Sans Pro"/>
                  <a:ea typeface="Source Sans Pro"/>
                  <a:cs typeface="Source Sans Pro"/>
                  <a:sym typeface="Source Sans Pro"/>
                </a:defRPr>
              </a:lvl1pPr>
            </a:lstStyle>
            <a:p>
              <a:pPr/>
              <a:r>
                <a:t>Downloads files to computer</a:t>
              </a:r>
            </a:p>
          </p:txBody>
        </p:sp>
        <p:sp>
          <p:nvSpPr>
            <p:cNvPr id="909" name="1"/>
            <p:cNvSpPr txBox="1"/>
            <p:nvPr/>
          </p:nvSpPr>
          <p:spPr>
            <a:xfrm>
              <a:off x="4049149" y="0"/>
              <a:ext cx="1241351" cy="16668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lvl1pPr>
                <a:defRPr sz="9600">
                  <a:latin typeface="Source Sans Pro Black"/>
                  <a:ea typeface="Source Sans Pro Black"/>
                  <a:cs typeface="Source Sans Pro Black"/>
                  <a:sym typeface="Source Sans Pro Black"/>
                </a:defRPr>
              </a:lvl1pPr>
            </a:lstStyle>
            <a:p>
              <a:pPr/>
              <a:r>
                <a:t>1</a:t>
              </a:r>
            </a:p>
          </p:txBody>
        </p:sp>
      </p:grpSp>
      <p:grpSp>
        <p:nvGrpSpPr>
          <p:cNvPr id="915" name="Group"/>
          <p:cNvGrpSpPr/>
          <p:nvPr/>
        </p:nvGrpSpPr>
        <p:grpSpPr>
          <a:xfrm>
            <a:off x="13128257" y="3979862"/>
            <a:ext cx="9339650" cy="4693577"/>
            <a:chOff x="0" y="0"/>
            <a:chExt cx="9339649" cy="4693576"/>
          </a:xfrm>
        </p:grpSpPr>
        <p:sp>
          <p:nvSpPr>
            <p:cNvPr id="911" name="Rectangle"/>
            <p:cNvSpPr/>
            <p:nvPr/>
          </p:nvSpPr>
          <p:spPr>
            <a:xfrm>
              <a:off x="7236" y="1964277"/>
              <a:ext cx="9325179" cy="1253360"/>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sx="100000" sy="100000" kx="0" ky="0" algn="b" rotWithShape="0" blurRad="38100" dist="12700" dir="5400000">
                      <a:srgbClr val="000000">
                        <a:alpha val="50000"/>
                      </a:srgbClr>
                    </a:outerShdw>
                  </a:effectLst>
                </a:defRPr>
              </a:pPr>
            </a:p>
          </p:txBody>
        </p:sp>
        <p:sp>
          <p:nvSpPr>
            <p:cNvPr id="912" name="library(&quot;foo&quot;)"/>
            <p:cNvSpPr txBox="1"/>
            <p:nvPr/>
          </p:nvSpPr>
          <p:spPr>
            <a:xfrm>
              <a:off x="205754" y="2115113"/>
              <a:ext cx="8740969" cy="99511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lvl1pPr algn="l">
                <a:spcBef>
                  <a:spcPts val="1500"/>
                </a:spcBef>
                <a:defRPr sz="5000">
                  <a:solidFill>
                    <a:schemeClr val="accent1"/>
                  </a:solidFill>
                  <a:latin typeface="Monaco"/>
                  <a:ea typeface="Monaco"/>
                  <a:cs typeface="Monaco"/>
                  <a:sym typeface="Monaco"/>
                </a:defRPr>
              </a:lvl1pPr>
            </a:lstStyle>
            <a:p>
              <a:pPr/>
              <a:r>
                <a:t>library("foo")</a:t>
              </a:r>
            </a:p>
          </p:txBody>
        </p:sp>
        <p:sp>
          <p:nvSpPr>
            <p:cNvPr id="913" name="Loads package"/>
            <p:cNvSpPr txBox="1"/>
            <p:nvPr/>
          </p:nvSpPr>
          <p:spPr>
            <a:xfrm>
              <a:off x="0" y="3177905"/>
              <a:ext cx="9339650" cy="151567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lgn="l">
                <a:defRPr sz="5000">
                  <a:latin typeface="Source Sans Pro"/>
                  <a:ea typeface="Source Sans Pro"/>
                  <a:cs typeface="Source Sans Pro"/>
                  <a:sym typeface="Source Sans Pro"/>
                </a:defRPr>
              </a:lvl1pPr>
            </a:lstStyle>
            <a:p>
              <a:pPr/>
              <a:r>
                <a:t>Loads package</a:t>
              </a:r>
            </a:p>
          </p:txBody>
        </p:sp>
        <p:sp>
          <p:nvSpPr>
            <p:cNvPr id="914" name="2"/>
            <p:cNvSpPr txBox="1"/>
            <p:nvPr/>
          </p:nvSpPr>
          <p:spPr>
            <a:xfrm>
              <a:off x="4049149" y="0"/>
              <a:ext cx="1241351" cy="16668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lvl1pPr>
                <a:defRPr sz="9600">
                  <a:latin typeface="Source Sans Pro Black"/>
                  <a:ea typeface="Source Sans Pro Black"/>
                  <a:cs typeface="Source Sans Pro Black"/>
                  <a:sym typeface="Source Sans Pro Black"/>
                </a:defRPr>
              </a:lvl1pPr>
            </a:lstStyle>
            <a:p>
              <a:pPr/>
              <a:r>
                <a:t>2</a:t>
              </a:r>
            </a:p>
          </p:txBody>
        </p:sp>
      </p:grpSp>
      <p:sp>
        <p:nvSpPr>
          <p:cNvPr id="916" name="1 x per computer"/>
          <p:cNvSpPr txBox="1"/>
          <p:nvPr/>
        </p:nvSpPr>
        <p:spPr>
          <a:xfrm>
            <a:off x="1904735" y="8274191"/>
            <a:ext cx="6849996" cy="1158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6400">
                <a:solidFill>
                  <a:srgbClr val="78AAD6"/>
                </a:solidFill>
                <a:latin typeface="Source Sans Pro Semibold"/>
                <a:ea typeface="Source Sans Pro Semibold"/>
                <a:cs typeface="Source Sans Pro Semibold"/>
                <a:sym typeface="Source Sans Pro Semibold"/>
              </a:defRPr>
            </a:lvl1pPr>
          </a:lstStyle>
          <a:p>
            <a:pPr/>
            <a:r>
              <a:t>1 x per computer</a:t>
            </a:r>
          </a:p>
        </p:txBody>
      </p:sp>
      <p:sp>
        <p:nvSpPr>
          <p:cNvPr id="917" name="1 x per R Session"/>
          <p:cNvSpPr txBox="1"/>
          <p:nvPr/>
        </p:nvSpPr>
        <p:spPr>
          <a:xfrm>
            <a:off x="13079769" y="8274191"/>
            <a:ext cx="6849996" cy="1158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6400">
                <a:solidFill>
                  <a:srgbClr val="78AAD6"/>
                </a:solidFill>
                <a:latin typeface="Source Sans Pro Semibold"/>
                <a:ea typeface="Source Sans Pro Semibold"/>
                <a:cs typeface="Source Sans Pro Semibold"/>
                <a:sym typeface="Source Sans Pro Semibold"/>
              </a:defRPr>
            </a:lvl1pPr>
          </a:lstStyle>
          <a:p>
            <a:pPr/>
            <a:r>
              <a:t>1 x per R Session</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9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9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9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91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10" grpId="1"/>
      <p:bldP build="whole" bldLvl="1" animBg="1" rev="0" advAuto="0" spid="915" grpId="2"/>
      <p:bldP build="whole" bldLvl="1" animBg="1" rev="0" advAuto="0" spid="917" grpId="4"/>
      <p:bldP build="whole" bldLvl="1" animBg="1" rev="0" advAuto="0" spid="916" grpId="3"/>
    </p:bldLst>
  </p:timing>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bg>
      <p:bgPr>
        <a:gradFill flip="none" rotWithShape="1">
          <a:gsLst>
            <a:gs pos="0">
              <a:srgbClr val="A3C586"/>
            </a:gs>
            <a:gs pos="74003">
              <a:srgbClr val="8EB16F"/>
            </a:gs>
            <a:gs pos="100000">
              <a:srgbClr val="789D57"/>
            </a:gs>
          </a:gsLst>
          <a:path path="circle">
            <a:fillToRect l="50000" t="50000" r="50000" b="50000"/>
          </a:path>
        </a:gradFill>
      </p:bgPr>
    </p:bg>
    <p:spTree>
      <p:nvGrpSpPr>
        <p:cNvPr id="1" name=""/>
        <p:cNvGrpSpPr/>
        <p:nvPr/>
      </p:nvGrpSpPr>
      <p:grpSpPr>
        <a:xfrm>
          <a:off x="0" y="0"/>
          <a:ext cx="0" cy="0"/>
          <a:chOff x="0" y="0"/>
          <a:chExt cx="0" cy="0"/>
        </a:xfrm>
      </p:grpSpPr>
      <p:sp>
        <p:nvSpPr>
          <p:cNvPr id="919" name="The Tidyverse"/>
          <p:cNvSpPr txBox="1"/>
          <p:nvPr/>
        </p:nvSpPr>
        <p:spPr>
          <a:xfrm>
            <a:off x="2628899" y="5035550"/>
            <a:ext cx="18716626" cy="3302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825500">
              <a:defRPr sz="20000">
                <a:solidFill>
                  <a:srgbClr val="F0F0F0"/>
                </a:solidFill>
                <a:latin typeface="Source Sans Pro"/>
                <a:ea typeface="Source Sans Pro"/>
                <a:cs typeface="Source Sans Pro"/>
                <a:sym typeface="Source Sans Pro"/>
              </a:defRPr>
            </a:lvl1pPr>
          </a:lstStyle>
          <a:p>
            <a:pPr/>
            <a:r>
              <a:t>The Tidyverse</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21"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924" name="Group"/>
          <p:cNvGrpSpPr/>
          <p:nvPr/>
        </p:nvGrpSpPr>
        <p:grpSpPr>
          <a:xfrm>
            <a:off x="-1791905" y="3475294"/>
            <a:ext cx="24692424" cy="13889490"/>
            <a:chOff x="0" y="0"/>
            <a:chExt cx="24692423" cy="13889488"/>
          </a:xfrm>
        </p:grpSpPr>
        <p:pic>
          <p:nvPicPr>
            <p:cNvPr id="922" name="tidyverse.png" descr="tidyverse.png"/>
            <p:cNvPicPr>
              <a:picLocks noChangeAspect="1"/>
            </p:cNvPicPr>
            <p:nvPr/>
          </p:nvPicPr>
          <p:blipFill>
            <a:blip r:embed="rId3">
              <a:extLst/>
            </a:blip>
            <a:stretch>
              <a:fillRect/>
            </a:stretch>
          </p:blipFill>
          <p:spPr>
            <a:xfrm>
              <a:off x="0" y="0"/>
              <a:ext cx="24692424" cy="13889489"/>
            </a:xfrm>
            <a:prstGeom prst="rect">
              <a:avLst/>
            </a:prstGeom>
            <a:ln w="12700" cap="flat">
              <a:noFill/>
              <a:miter lim="400000"/>
            </a:ln>
            <a:effectLst/>
          </p:spPr>
        </p:pic>
        <p:sp>
          <p:nvSpPr>
            <p:cNvPr id="923" name="Rectangle"/>
            <p:cNvSpPr/>
            <p:nvPr/>
          </p:nvSpPr>
          <p:spPr>
            <a:xfrm>
              <a:off x="6558423" y="515868"/>
              <a:ext cx="3644666" cy="1270001"/>
            </a:xfrm>
            <a:prstGeom prst="rect">
              <a:avLst/>
            </a:prstGeom>
            <a:solidFill>
              <a:srgbClr val="FFFFFF"/>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925" name="Display by Adolfo A ́lvarez"/>
          <p:cNvSpPr txBox="1"/>
          <p:nvPr/>
        </p:nvSpPr>
        <p:spPr>
          <a:xfrm>
            <a:off x="276359" y="13101090"/>
            <a:ext cx="2314893" cy="548641"/>
          </a:xfrm>
          <a:prstGeom prst="rect">
            <a:avLst/>
          </a:prstGeom>
          <a:ln w="12700">
            <a:miter lim="400000"/>
          </a:ln>
          <a:extLst>
            <a:ext uri="{C572A759-6A51-4108-AA02-DFA0A04FC94B}">
              <ma14:wrappingTextBoxFlag xmlns:ma14="http://schemas.microsoft.com/office/mac/drawingml/2011/main" val="1"/>
            </a:ext>
          </a:extLst>
        </p:spPr>
        <p:txBody>
          <a:bodyPr wrap="none" lIns="121919" tIns="121919" rIns="121919" bIns="121919">
            <a:spAutoFit/>
          </a:bodyPr>
          <a:lstStyle/>
          <a:p>
            <a:pPr algn="l" defTabSz="1219200">
              <a:lnSpc>
                <a:spcPts val="4000"/>
              </a:lnSpc>
              <a:spcBef>
                <a:spcPts val="1200"/>
              </a:spcBef>
              <a:defRPr sz="1500">
                <a:latin typeface="Source Sans Pro"/>
                <a:ea typeface="Source Sans Pro"/>
                <a:cs typeface="Source Sans Pro"/>
                <a:sym typeface="Source Sans Pro"/>
              </a:defRPr>
            </a:pPr>
            <a:r>
              <a:t>Display by Adolfo A</a:t>
            </a:r>
            <a:r>
              <a:rPr baseline="33333"/>
              <a:t> ́</a:t>
            </a:r>
            <a:r>
              <a:t>lvarez </a:t>
            </a:r>
          </a:p>
        </p:txBody>
      </p:sp>
      <p:sp>
        <p:nvSpPr>
          <p:cNvPr id="926" name="The Tidyverse"/>
          <p:cNvSpPr txBox="1"/>
          <p:nvPr/>
        </p:nvSpPr>
        <p:spPr>
          <a:xfrm>
            <a:off x="4025134" y="486187"/>
            <a:ext cx="16368497"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0000">
                <a:latin typeface="Source Sans Pro"/>
                <a:ea typeface="Source Sans Pro"/>
                <a:cs typeface="Source Sans Pro"/>
                <a:sym typeface="Source Sans Pro"/>
              </a:defRPr>
            </a:lvl1pPr>
          </a:lstStyle>
          <a:p>
            <a:pPr/>
            <a:r>
              <a:t>The Tidyverse</a:t>
            </a:r>
          </a:p>
        </p:txBody>
      </p:sp>
      <p:sp>
        <p:nvSpPr>
          <p:cNvPr id="927" name="A collection of modern R packages that share common philosophies, embed best practices, and are designed to work together."/>
          <p:cNvSpPr txBox="1"/>
          <p:nvPr/>
        </p:nvSpPr>
        <p:spPr>
          <a:xfrm>
            <a:off x="3199300" y="2425100"/>
            <a:ext cx="18020166" cy="31944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defRPr sz="6000">
                <a:latin typeface="Source Sans Pro"/>
                <a:ea typeface="Source Sans Pro"/>
                <a:cs typeface="Source Sans Pro"/>
                <a:sym typeface="Source Sans Pro"/>
              </a:defRPr>
            </a:lvl1pPr>
          </a:lstStyle>
          <a:p>
            <a:pPr/>
            <a:r>
              <a:t>A collection of modern R packages that share common philosophies, embed best practices, and are designed to work together.</a:t>
            </a:r>
          </a:p>
        </p:txBody>
      </p:sp>
      <p:sp>
        <p:nvSpPr>
          <p:cNvPr id="928" name="CC by RStudio"/>
          <p:cNvSpPr txBox="1"/>
          <p:nvPr/>
        </p:nvSpPr>
        <p:spPr>
          <a:xfrm>
            <a:off x="327778" y="12762042"/>
            <a:ext cx="2003109"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4" invalidUrl="" action="" tgtFrame="" tooltip="" history="1" highlightClick="0" endSnd="0"/>
              </a:defRPr>
            </a:lvl1pPr>
          </a:lstStyle>
          <a:p>
            <a:pPr>
              <a:defRPr u="none"/>
            </a:pPr>
            <a:r>
              <a:rPr u="sng">
                <a:hlinkClick r:id="rId4" invalidUrl="" action="" tgtFrame="" tooltip="" history="1" highlightClick="0" endSnd="0"/>
              </a:rPr>
              <a:t>CC by RStudio</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930" name="Screen Shot 2017-09-21 at 9.47.21 AM.png" descr="Screen Shot 2017-09-21 at 9.47.21 AM.png"/>
          <p:cNvPicPr>
            <a:picLocks noChangeAspect="1"/>
          </p:cNvPicPr>
          <p:nvPr/>
        </p:nvPicPr>
        <p:blipFill>
          <a:blip r:embed="rId2">
            <a:extLst/>
          </a:blip>
          <a:stretch>
            <a:fillRect/>
          </a:stretch>
        </p:blipFill>
        <p:spPr>
          <a:xfrm>
            <a:off x="3369308" y="3021067"/>
            <a:ext cx="17645384" cy="16634146"/>
          </a:xfrm>
          <a:prstGeom prst="rect">
            <a:avLst/>
          </a:prstGeom>
          <a:ln w="12700">
            <a:miter lim="400000"/>
          </a:ln>
        </p:spPr>
      </p:pic>
      <p:sp>
        <p:nvSpPr>
          <p:cNvPr id="931"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3" invalidUrl="" action="" tgtFrame="" tooltip="" history="1" highlightClick="0" endSnd="0"/>
              </a:defRPr>
            </a:lvl1pPr>
          </a:lstStyle>
          <a:p>
            <a:pPr>
              <a:defRPr u="none"/>
            </a:pPr>
            <a:r>
              <a:rPr u="sng">
                <a:hlinkClick r:id="rId3" invalidUrl="" action="" tgtFrame="" tooltip="" history="1" highlightClick="0" endSnd="0"/>
              </a:rPr>
              <a:t>CC BY-SA RStudio</a:t>
            </a:r>
          </a:p>
        </p:txBody>
      </p:sp>
      <p:sp>
        <p:nvSpPr>
          <p:cNvPr id="932" name="tidyverse.org"/>
          <p:cNvSpPr txBox="1"/>
          <p:nvPr/>
        </p:nvSpPr>
        <p:spPr>
          <a:xfrm>
            <a:off x="4025134" y="486187"/>
            <a:ext cx="16368497"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0000" u="sng">
                <a:latin typeface="Source Sans Pro"/>
                <a:ea typeface="Source Sans Pro"/>
                <a:cs typeface="Source Sans Pro"/>
                <a:sym typeface="Source Sans Pro"/>
                <a:hlinkClick r:id="rId4" invalidUrl="" action="" tgtFrame="" tooltip="" history="1" highlightClick="0" endSnd="0"/>
              </a:defRPr>
            </a:lvl1pPr>
          </a:lstStyle>
          <a:p>
            <a:pPr>
              <a:defRPr u="none"/>
            </a:pPr>
            <a:r>
              <a:rPr u="sng">
                <a:hlinkClick r:id="rId4" invalidUrl="" action="" tgtFrame="" tooltip="" history="1" highlightClick="0" endSnd="0"/>
              </a:rPr>
              <a:t>tidyverse.org</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34"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935" name="tidyverse"/>
          <p:cNvSpPr txBox="1"/>
          <p:nvPr/>
        </p:nvSpPr>
        <p:spPr>
          <a:xfrm>
            <a:off x="8666446" y="779944"/>
            <a:ext cx="7051108"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3400">
                <a:latin typeface="Source Sans Pro"/>
                <a:ea typeface="Source Sans Pro"/>
                <a:cs typeface="Source Sans Pro"/>
                <a:sym typeface="Source Sans Pro"/>
              </a:defRPr>
            </a:lvl1pPr>
          </a:lstStyle>
          <a:p>
            <a:pPr/>
            <a:r>
              <a:t>tidyverse</a:t>
            </a:r>
          </a:p>
        </p:txBody>
      </p:sp>
      <p:sp>
        <p:nvSpPr>
          <p:cNvPr id="936" name="An R package that serves as a short cut for installing and loading the components of the tidyverse."/>
          <p:cNvSpPr txBox="1"/>
          <p:nvPr/>
        </p:nvSpPr>
        <p:spPr>
          <a:xfrm>
            <a:off x="5012215" y="3121943"/>
            <a:ext cx="17334622" cy="31944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defRPr sz="6000">
                <a:latin typeface="Source Sans Pro"/>
                <a:ea typeface="Source Sans Pro"/>
                <a:cs typeface="Source Sans Pro"/>
                <a:sym typeface="Source Sans Pro"/>
              </a:defRPr>
            </a:lvl1pPr>
          </a:lstStyle>
          <a:p>
            <a:pPr/>
            <a:r>
              <a:t>An R package that serves as a short cut for installing and loading the components of the tidyverse.</a:t>
            </a:r>
          </a:p>
        </p:txBody>
      </p:sp>
      <p:grpSp>
        <p:nvGrpSpPr>
          <p:cNvPr id="946" name="Group"/>
          <p:cNvGrpSpPr/>
          <p:nvPr/>
        </p:nvGrpSpPr>
        <p:grpSpPr>
          <a:xfrm>
            <a:off x="2037163" y="3802350"/>
            <a:ext cx="2371594" cy="1833608"/>
            <a:chOff x="0" y="0"/>
            <a:chExt cx="2371592" cy="1833606"/>
          </a:xfrm>
        </p:grpSpPr>
        <p:sp>
          <p:nvSpPr>
            <p:cNvPr id="937" name="Rectangle"/>
            <p:cNvSpPr/>
            <p:nvPr/>
          </p:nvSpPr>
          <p:spPr>
            <a:xfrm>
              <a:off x="386696" y="7501"/>
              <a:ext cx="1984897" cy="1508523"/>
            </a:xfrm>
            <a:prstGeom prst="rect">
              <a:avLst/>
            </a:prstGeom>
            <a:solidFill>
              <a:srgbClr val="E0C2A6"/>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38" name="Rectangle"/>
            <p:cNvSpPr/>
            <p:nvPr/>
          </p:nvSpPr>
          <p:spPr>
            <a:xfrm>
              <a:off x="366847" y="325085"/>
              <a:ext cx="1984897" cy="1190939"/>
            </a:xfrm>
            <a:prstGeom prst="rect">
              <a:avLst/>
            </a:pr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39" name="Rectangle"/>
            <p:cNvSpPr/>
            <p:nvPr/>
          </p:nvSpPr>
          <p:spPr>
            <a:xfrm rot="19050000">
              <a:off x="99830" y="109142"/>
              <a:ext cx="516074" cy="496225"/>
            </a:xfrm>
            <a:prstGeom prst="rect">
              <a:avLst/>
            </a:prstGeom>
            <a:solidFill>
              <a:srgbClr val="E0C2A6"/>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40" name="Triangle"/>
            <p:cNvSpPr/>
            <p:nvPr/>
          </p:nvSpPr>
          <p:spPr>
            <a:xfrm flipH="1" rot="10800000">
              <a:off x="1974613" y="1516023"/>
              <a:ext cx="377131" cy="3175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41" name="Rectangle"/>
            <p:cNvSpPr/>
            <p:nvPr/>
          </p:nvSpPr>
          <p:spPr>
            <a:xfrm>
              <a:off x="9565" y="325085"/>
              <a:ext cx="1984898" cy="1508522"/>
            </a:xfrm>
            <a:prstGeom prst="rect">
              <a:avLst/>
            </a:pr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42" name="Triangle"/>
            <p:cNvSpPr/>
            <p:nvPr/>
          </p:nvSpPr>
          <p:spPr>
            <a:xfrm flipH="1" rot="16200000">
              <a:off x="962316" y="741913"/>
              <a:ext cx="1409278" cy="655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43" name="Triangle"/>
            <p:cNvSpPr/>
            <p:nvPr/>
          </p:nvSpPr>
          <p:spPr>
            <a:xfrm rot="5400000">
              <a:off x="-367565" y="741913"/>
              <a:ext cx="1409278" cy="655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44" name="Triangle"/>
            <p:cNvSpPr/>
            <p:nvPr/>
          </p:nvSpPr>
          <p:spPr>
            <a:xfrm flipH="1" rot="10800000">
              <a:off x="9565" y="325085"/>
              <a:ext cx="1984898" cy="11909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solidFill>
              <a:srgbClr val="D9B38C"/>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45" name="Triangle"/>
            <p:cNvSpPr/>
            <p:nvPr/>
          </p:nvSpPr>
          <p:spPr>
            <a:xfrm flipH="1">
              <a:off x="1974613" y="47199"/>
              <a:ext cx="377131" cy="3175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grpSp>
      <p:sp>
        <p:nvSpPr>
          <p:cNvPr id="947" name="Rectangle"/>
          <p:cNvSpPr/>
          <p:nvPr/>
        </p:nvSpPr>
        <p:spPr>
          <a:xfrm>
            <a:off x="5044821" y="6458515"/>
            <a:ext cx="16552259" cy="1583291"/>
          </a:xfrm>
          <a:prstGeom prst="rect">
            <a:avLst/>
          </a:prstGeom>
          <a:solidFill>
            <a:srgbClr val="F0F2F4"/>
          </a:solidFill>
          <a:ln w="12700">
            <a:solidFill>
              <a:srgbClr val="000000"/>
            </a:solidFill>
            <a:miter lim="400000"/>
          </a:ln>
        </p:spPr>
        <p:txBody>
          <a:bodyPr lIns="50800" tIns="50800" rIns="50800" bIns="50800" anchor="ctr"/>
          <a:lstStyle/>
          <a:p>
            <a:pPr>
              <a:defRPr sz="4000">
                <a:solidFill>
                  <a:srgbClr val="FFFFFF"/>
                </a:solidFill>
                <a:effectLst>
                  <a:outerShdw sx="100000" sy="100000" kx="0" ky="0" algn="b" rotWithShape="0" blurRad="38100" dist="12700" dir="5400000">
                    <a:srgbClr val="000000">
                      <a:alpha val="50000"/>
                    </a:srgbClr>
                  </a:outerShdw>
                </a:effectLst>
              </a:defRPr>
            </a:pPr>
          </a:p>
        </p:txBody>
      </p:sp>
      <p:sp>
        <p:nvSpPr>
          <p:cNvPr id="948" name="library(&quot;tidyverse&quot;)"/>
          <p:cNvSpPr txBox="1"/>
          <p:nvPr/>
        </p:nvSpPr>
        <p:spPr>
          <a:xfrm>
            <a:off x="5243339" y="6683310"/>
            <a:ext cx="12223986" cy="133363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lgn="l">
              <a:spcBef>
                <a:spcPts val="1500"/>
              </a:spcBef>
              <a:defRPr sz="6400">
                <a:solidFill>
                  <a:schemeClr val="accent1"/>
                </a:solidFill>
                <a:latin typeface="Monaco"/>
                <a:ea typeface="Monaco"/>
                <a:cs typeface="Monaco"/>
                <a:sym typeface="Monaco"/>
              </a:defRPr>
            </a:lvl1pPr>
          </a:lstStyle>
          <a:p>
            <a:pPr/>
            <a:r>
              <a:t>library("tidyverse")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0"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pic>
        <p:nvPicPr>
          <p:cNvPr id="101" name="r_for_data_science_comp_6x9_alternate.pdf" descr="r_for_data_science_comp_6x9_alternate.pdf"/>
          <p:cNvPicPr>
            <a:picLocks noChangeAspect="1"/>
          </p:cNvPicPr>
          <p:nvPr/>
        </p:nvPicPr>
        <p:blipFill>
          <a:blip r:embed="rId3">
            <a:extLst/>
          </a:blip>
          <a:stretch>
            <a:fillRect/>
          </a:stretch>
        </p:blipFill>
        <p:spPr>
          <a:xfrm>
            <a:off x="9036704" y="2125056"/>
            <a:ext cx="6310592" cy="9465888"/>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50"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951" name="tidyverse"/>
          <p:cNvSpPr txBox="1"/>
          <p:nvPr/>
        </p:nvSpPr>
        <p:spPr>
          <a:xfrm>
            <a:off x="8666446" y="779944"/>
            <a:ext cx="7051108"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3400">
                <a:latin typeface="Source Sans Pro"/>
                <a:ea typeface="Source Sans Pro"/>
                <a:cs typeface="Source Sans Pro"/>
                <a:sym typeface="Source Sans Pro"/>
              </a:defRPr>
            </a:lvl1pPr>
          </a:lstStyle>
          <a:p>
            <a:pPr/>
            <a:r>
              <a:t>tidyverse</a:t>
            </a:r>
          </a:p>
        </p:txBody>
      </p:sp>
      <p:sp>
        <p:nvSpPr>
          <p:cNvPr id="952" name="An R package that serves as a short cut for installing and loading the components of the tidyverse."/>
          <p:cNvSpPr txBox="1"/>
          <p:nvPr/>
        </p:nvSpPr>
        <p:spPr>
          <a:xfrm>
            <a:off x="5012215" y="3121943"/>
            <a:ext cx="17334622" cy="31944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defRPr sz="6000">
                <a:latin typeface="Source Sans Pro"/>
                <a:ea typeface="Source Sans Pro"/>
                <a:cs typeface="Source Sans Pro"/>
                <a:sym typeface="Source Sans Pro"/>
              </a:defRPr>
            </a:lvl1pPr>
          </a:lstStyle>
          <a:p>
            <a:pPr/>
            <a:r>
              <a:t>An R package that serves as a short cut for installing and loading the components of the tidyverse.</a:t>
            </a:r>
          </a:p>
        </p:txBody>
      </p:sp>
      <p:grpSp>
        <p:nvGrpSpPr>
          <p:cNvPr id="962" name="Group"/>
          <p:cNvGrpSpPr/>
          <p:nvPr/>
        </p:nvGrpSpPr>
        <p:grpSpPr>
          <a:xfrm>
            <a:off x="2037163" y="3802350"/>
            <a:ext cx="2371594" cy="1833608"/>
            <a:chOff x="0" y="0"/>
            <a:chExt cx="2371592" cy="1833606"/>
          </a:xfrm>
        </p:grpSpPr>
        <p:sp>
          <p:nvSpPr>
            <p:cNvPr id="953" name="Rectangle"/>
            <p:cNvSpPr/>
            <p:nvPr/>
          </p:nvSpPr>
          <p:spPr>
            <a:xfrm>
              <a:off x="386696" y="7501"/>
              <a:ext cx="1984897" cy="1508523"/>
            </a:xfrm>
            <a:prstGeom prst="rect">
              <a:avLst/>
            </a:prstGeom>
            <a:solidFill>
              <a:srgbClr val="E0C2A6"/>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54" name="Rectangle"/>
            <p:cNvSpPr/>
            <p:nvPr/>
          </p:nvSpPr>
          <p:spPr>
            <a:xfrm>
              <a:off x="366847" y="325085"/>
              <a:ext cx="1984897" cy="1190939"/>
            </a:xfrm>
            <a:prstGeom prst="rect">
              <a:avLst/>
            </a:pr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55" name="Rectangle"/>
            <p:cNvSpPr/>
            <p:nvPr/>
          </p:nvSpPr>
          <p:spPr>
            <a:xfrm rot="19050000">
              <a:off x="99830" y="109142"/>
              <a:ext cx="516074" cy="496225"/>
            </a:xfrm>
            <a:prstGeom prst="rect">
              <a:avLst/>
            </a:prstGeom>
            <a:solidFill>
              <a:srgbClr val="E0C2A6"/>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56" name="Triangle"/>
            <p:cNvSpPr/>
            <p:nvPr/>
          </p:nvSpPr>
          <p:spPr>
            <a:xfrm flipH="1" rot="10800000">
              <a:off x="1974613" y="1516023"/>
              <a:ext cx="377131" cy="3175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57" name="Rectangle"/>
            <p:cNvSpPr/>
            <p:nvPr/>
          </p:nvSpPr>
          <p:spPr>
            <a:xfrm>
              <a:off x="9565" y="325085"/>
              <a:ext cx="1984898" cy="1508522"/>
            </a:xfrm>
            <a:prstGeom prst="rect">
              <a:avLst/>
            </a:pr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58" name="Triangle"/>
            <p:cNvSpPr/>
            <p:nvPr/>
          </p:nvSpPr>
          <p:spPr>
            <a:xfrm flipH="1" rot="16200000">
              <a:off x="962316" y="741913"/>
              <a:ext cx="1409278" cy="655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59" name="Triangle"/>
            <p:cNvSpPr/>
            <p:nvPr/>
          </p:nvSpPr>
          <p:spPr>
            <a:xfrm rot="5400000">
              <a:off x="-367565" y="741913"/>
              <a:ext cx="1409278" cy="655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60" name="Triangle"/>
            <p:cNvSpPr/>
            <p:nvPr/>
          </p:nvSpPr>
          <p:spPr>
            <a:xfrm flipH="1" rot="10800000">
              <a:off x="9565" y="325085"/>
              <a:ext cx="1984898" cy="11909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0800" y="0"/>
                  </a:lnTo>
                  <a:close/>
                </a:path>
              </a:pathLst>
            </a:custGeom>
            <a:solidFill>
              <a:srgbClr val="D9B38C"/>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sp>
          <p:nvSpPr>
            <p:cNvPr id="961" name="Triangle"/>
            <p:cNvSpPr/>
            <p:nvPr/>
          </p:nvSpPr>
          <p:spPr>
            <a:xfrm flipH="1">
              <a:off x="1974613" y="47199"/>
              <a:ext cx="377131" cy="3175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sx="100000" sy="100000" kx="0" ky="0" algn="b" rotWithShape="0" blurRad="38100" dist="12700" dir="5400000">
                      <a:srgbClr val="000000">
                        <a:alpha val="50000"/>
                      </a:srgbClr>
                    </a:outerShdw>
                  </a:effectLst>
                </a:defRPr>
              </a:pPr>
            </a:p>
          </p:txBody>
        </p:sp>
      </p:grpSp>
      <p:sp>
        <p:nvSpPr>
          <p:cNvPr id="963" name="Rectangle"/>
          <p:cNvSpPr/>
          <p:nvPr/>
        </p:nvSpPr>
        <p:spPr>
          <a:xfrm>
            <a:off x="5044821" y="6458515"/>
            <a:ext cx="16552259" cy="1583291"/>
          </a:xfrm>
          <a:prstGeom prst="rect">
            <a:avLst/>
          </a:prstGeom>
          <a:solidFill>
            <a:srgbClr val="F0F2F4"/>
          </a:solidFill>
          <a:ln w="12700">
            <a:solidFill>
              <a:srgbClr val="000000"/>
            </a:solidFill>
            <a:miter lim="400000"/>
          </a:ln>
        </p:spPr>
        <p:txBody>
          <a:bodyPr lIns="50800" tIns="50800" rIns="50800" bIns="50800" anchor="ctr"/>
          <a:lstStyle/>
          <a:p>
            <a:pPr>
              <a:defRPr sz="4000">
                <a:solidFill>
                  <a:srgbClr val="FFFFFF"/>
                </a:solidFill>
                <a:effectLst>
                  <a:outerShdw sx="100000" sy="100000" kx="0" ky="0" algn="b" rotWithShape="0" blurRad="38100" dist="12700" dir="5400000">
                    <a:srgbClr val="000000">
                      <a:alpha val="50000"/>
                    </a:srgbClr>
                  </a:outerShdw>
                </a:effectLst>
              </a:defRPr>
            </a:pPr>
          </a:p>
        </p:txBody>
      </p:sp>
      <p:sp>
        <p:nvSpPr>
          <p:cNvPr id="964" name="library(&quot;tidyverse&quot;)"/>
          <p:cNvSpPr txBox="1"/>
          <p:nvPr/>
        </p:nvSpPr>
        <p:spPr>
          <a:xfrm>
            <a:off x="5243339" y="6683310"/>
            <a:ext cx="12223986" cy="133363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lgn="l">
              <a:spcBef>
                <a:spcPts val="1500"/>
              </a:spcBef>
              <a:defRPr sz="6400">
                <a:solidFill>
                  <a:schemeClr val="accent1"/>
                </a:solidFill>
                <a:latin typeface="Monaco"/>
                <a:ea typeface="Monaco"/>
                <a:cs typeface="Monaco"/>
                <a:sym typeface="Monaco"/>
              </a:defRPr>
            </a:lvl1pPr>
          </a:lstStyle>
          <a:p>
            <a:pPr/>
            <a:r>
              <a:t>library("tidyverse")</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grpSp>
        <p:nvGrpSpPr>
          <p:cNvPr id="968" name="Group"/>
          <p:cNvGrpSpPr/>
          <p:nvPr/>
        </p:nvGrpSpPr>
        <p:grpSpPr>
          <a:xfrm>
            <a:off x="390863" y="255822"/>
            <a:ext cx="30181272" cy="16976968"/>
            <a:chOff x="0" y="0"/>
            <a:chExt cx="30181270" cy="16976966"/>
          </a:xfrm>
        </p:grpSpPr>
        <p:pic>
          <p:nvPicPr>
            <p:cNvPr id="966" name="tidyverse.png" descr="tidyverse.png"/>
            <p:cNvPicPr>
              <a:picLocks noChangeAspect="1"/>
            </p:cNvPicPr>
            <p:nvPr/>
          </p:nvPicPr>
          <p:blipFill>
            <a:blip r:embed="rId2">
              <a:extLst/>
            </a:blip>
            <a:stretch>
              <a:fillRect/>
            </a:stretch>
          </p:blipFill>
          <p:spPr>
            <a:xfrm>
              <a:off x="0" y="0"/>
              <a:ext cx="30181271" cy="16976967"/>
            </a:xfrm>
            <a:prstGeom prst="rect">
              <a:avLst/>
            </a:prstGeom>
            <a:ln w="12700" cap="flat">
              <a:noFill/>
              <a:miter lim="400000"/>
            </a:ln>
            <a:effectLst/>
          </p:spPr>
        </p:pic>
        <p:sp>
          <p:nvSpPr>
            <p:cNvPr id="967" name="Rectangle"/>
            <p:cNvSpPr/>
            <p:nvPr/>
          </p:nvSpPr>
          <p:spPr>
            <a:xfrm>
              <a:off x="8016287" y="630540"/>
              <a:ext cx="4454834" cy="1552308"/>
            </a:xfrm>
            <a:prstGeom prst="rect">
              <a:avLst/>
            </a:prstGeom>
            <a:solidFill>
              <a:srgbClr val="FFFFFF"/>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969"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3" invalidUrl="" action="" tgtFrame="" tooltip="" history="1" highlightClick="0" endSnd="0"/>
              </a:defRPr>
            </a:lvl1pPr>
          </a:lstStyle>
          <a:p>
            <a:pPr>
              <a:defRPr u="none"/>
            </a:pPr>
            <a:r>
              <a:rPr u="sng">
                <a:hlinkClick r:id="rId3" invalidUrl="" action="" tgtFrame="" tooltip="" history="1" highlightClick="0" endSnd="0"/>
              </a:rPr>
              <a:t>CC BY-SA RStudio</a:t>
            </a:r>
          </a:p>
        </p:txBody>
      </p:sp>
      <p:grpSp>
        <p:nvGrpSpPr>
          <p:cNvPr id="975" name="Group"/>
          <p:cNvGrpSpPr/>
          <p:nvPr/>
        </p:nvGrpSpPr>
        <p:grpSpPr>
          <a:xfrm>
            <a:off x="1916092" y="581720"/>
            <a:ext cx="9339650" cy="12554801"/>
            <a:chOff x="0" y="0"/>
            <a:chExt cx="9339649" cy="12554799"/>
          </a:xfrm>
        </p:grpSpPr>
        <p:sp>
          <p:nvSpPr>
            <p:cNvPr id="970" name="Rectangle"/>
            <p:cNvSpPr/>
            <p:nvPr/>
          </p:nvSpPr>
          <p:spPr>
            <a:xfrm>
              <a:off x="7235" y="0"/>
              <a:ext cx="9325179" cy="1253360"/>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sx="100000" sy="100000" kx="0" ky="0" algn="b" rotWithShape="0" blurRad="38100" dist="12700" dir="5400000">
                      <a:srgbClr val="000000">
                        <a:alpha val="50000"/>
                      </a:srgbClr>
                    </a:outerShdw>
                  </a:effectLst>
                </a:defRPr>
              </a:pPr>
            </a:p>
          </p:txBody>
        </p:sp>
        <p:sp>
          <p:nvSpPr>
            <p:cNvPr id="971" name="install.packages(&quot;tidyverse&quot;)"/>
            <p:cNvSpPr txBox="1"/>
            <p:nvPr/>
          </p:nvSpPr>
          <p:spPr>
            <a:xfrm>
              <a:off x="205754" y="224795"/>
              <a:ext cx="9049023" cy="87029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lvl1pPr algn="l">
                <a:spcBef>
                  <a:spcPts val="1500"/>
                </a:spcBef>
                <a:defRPr sz="4000">
                  <a:solidFill>
                    <a:schemeClr val="accent1"/>
                  </a:solidFill>
                  <a:latin typeface="Monaco"/>
                  <a:ea typeface="Monaco"/>
                  <a:cs typeface="Monaco"/>
                  <a:sym typeface="Monaco"/>
                </a:defRPr>
              </a:lvl1pPr>
            </a:lstStyle>
            <a:p>
              <a:pPr/>
              <a:r>
                <a:t>install.packages("tidyverse")</a:t>
              </a:r>
            </a:p>
          </p:txBody>
        </p:sp>
        <p:sp>
          <p:nvSpPr>
            <p:cNvPr id="972" name="does the equivalent of"/>
            <p:cNvSpPr txBox="1"/>
            <p:nvPr/>
          </p:nvSpPr>
          <p:spPr>
            <a:xfrm>
              <a:off x="0" y="1213627"/>
              <a:ext cx="9339650" cy="137317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lgn="l">
                <a:defRPr sz="5000">
                  <a:latin typeface="Source Sans Pro"/>
                  <a:ea typeface="Source Sans Pro"/>
                  <a:cs typeface="Source Sans Pro"/>
                  <a:sym typeface="Source Sans Pro"/>
                </a:defRPr>
              </a:lvl1pPr>
            </a:lstStyle>
            <a:p>
              <a:pPr/>
              <a:r>
                <a:t>does the equivalent of</a:t>
              </a:r>
            </a:p>
          </p:txBody>
        </p:sp>
        <p:sp>
          <p:nvSpPr>
            <p:cNvPr id="973" name="Rectangle"/>
            <p:cNvSpPr/>
            <p:nvPr/>
          </p:nvSpPr>
          <p:spPr>
            <a:xfrm>
              <a:off x="7235" y="2711689"/>
              <a:ext cx="9325179" cy="9843111"/>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sx="100000" sy="100000" kx="0" ky="0" algn="b" rotWithShape="0" blurRad="38100" dist="12700" dir="5400000">
                      <a:srgbClr val="000000">
                        <a:alpha val="50000"/>
                      </a:srgbClr>
                    </a:outerShdw>
                  </a:effectLst>
                </a:defRPr>
              </a:pPr>
            </a:p>
          </p:txBody>
        </p:sp>
        <p:sp>
          <p:nvSpPr>
            <p:cNvPr id="974" name="install.packages(&quot;ggplot2&quot;)…"/>
            <p:cNvSpPr txBox="1"/>
            <p:nvPr/>
          </p:nvSpPr>
          <p:spPr>
            <a:xfrm>
              <a:off x="205754" y="2734391"/>
              <a:ext cx="9049023" cy="979770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p>
              <a:pPr algn="l" defTabSz="356362">
                <a:spcBef>
                  <a:spcPts val="900"/>
                </a:spcBef>
                <a:defRPr sz="2318">
                  <a:solidFill>
                    <a:schemeClr val="accent1"/>
                  </a:solidFill>
                  <a:latin typeface="Monaco"/>
                  <a:ea typeface="Monaco"/>
                  <a:cs typeface="Monaco"/>
                  <a:sym typeface="Monaco"/>
                </a:defRPr>
              </a:pPr>
              <a:r>
                <a:t>install.packages("ggplot2")</a:t>
              </a:r>
            </a:p>
            <a:p>
              <a:pPr algn="l" defTabSz="356362">
                <a:spcBef>
                  <a:spcPts val="900"/>
                </a:spcBef>
                <a:defRPr sz="2318">
                  <a:solidFill>
                    <a:schemeClr val="accent1"/>
                  </a:solidFill>
                  <a:latin typeface="Monaco"/>
                  <a:ea typeface="Monaco"/>
                  <a:cs typeface="Monaco"/>
                  <a:sym typeface="Monaco"/>
                </a:defRPr>
              </a:pPr>
              <a:r>
                <a:t>install.packages("dplyr")</a:t>
              </a:r>
            </a:p>
            <a:p>
              <a:pPr algn="l" defTabSz="356362">
                <a:spcBef>
                  <a:spcPts val="900"/>
                </a:spcBef>
                <a:defRPr sz="2318">
                  <a:solidFill>
                    <a:schemeClr val="accent1"/>
                  </a:solidFill>
                  <a:latin typeface="Monaco"/>
                  <a:ea typeface="Monaco"/>
                  <a:cs typeface="Monaco"/>
                  <a:sym typeface="Monaco"/>
                </a:defRPr>
              </a:pPr>
              <a:r>
                <a:t>install.packages("tidyr")</a:t>
              </a:r>
            </a:p>
            <a:p>
              <a:pPr algn="l" defTabSz="356362">
                <a:spcBef>
                  <a:spcPts val="900"/>
                </a:spcBef>
                <a:defRPr sz="2318">
                  <a:solidFill>
                    <a:schemeClr val="accent1"/>
                  </a:solidFill>
                  <a:latin typeface="Monaco"/>
                  <a:ea typeface="Monaco"/>
                  <a:cs typeface="Monaco"/>
                  <a:sym typeface="Monaco"/>
                </a:defRPr>
              </a:pPr>
              <a:r>
                <a:t>install.packages("readr")</a:t>
              </a:r>
            </a:p>
            <a:p>
              <a:pPr algn="l" defTabSz="356362">
                <a:spcBef>
                  <a:spcPts val="900"/>
                </a:spcBef>
                <a:defRPr sz="2318">
                  <a:solidFill>
                    <a:schemeClr val="accent1"/>
                  </a:solidFill>
                  <a:latin typeface="Monaco"/>
                  <a:ea typeface="Monaco"/>
                  <a:cs typeface="Monaco"/>
                  <a:sym typeface="Monaco"/>
                </a:defRPr>
              </a:pPr>
              <a:r>
                <a:t>install.packages("purrr")</a:t>
              </a:r>
            </a:p>
            <a:p>
              <a:pPr algn="l" defTabSz="356362">
                <a:spcBef>
                  <a:spcPts val="900"/>
                </a:spcBef>
                <a:defRPr sz="2318">
                  <a:solidFill>
                    <a:schemeClr val="accent1"/>
                  </a:solidFill>
                  <a:latin typeface="Monaco"/>
                  <a:ea typeface="Monaco"/>
                  <a:cs typeface="Monaco"/>
                  <a:sym typeface="Monaco"/>
                </a:defRPr>
              </a:pPr>
              <a:r>
                <a:t>install.packages("tibble")</a:t>
              </a:r>
            </a:p>
            <a:p>
              <a:pPr algn="l" defTabSz="356362">
                <a:spcBef>
                  <a:spcPts val="900"/>
                </a:spcBef>
                <a:defRPr sz="2318">
                  <a:solidFill>
                    <a:schemeClr val="accent1"/>
                  </a:solidFill>
                  <a:latin typeface="Monaco"/>
                  <a:ea typeface="Monaco"/>
                  <a:cs typeface="Monaco"/>
                  <a:sym typeface="Monaco"/>
                </a:defRPr>
              </a:pPr>
              <a:r>
                <a:t>install.packages("hms")</a:t>
              </a:r>
            </a:p>
            <a:p>
              <a:pPr algn="l" defTabSz="356362">
                <a:spcBef>
                  <a:spcPts val="900"/>
                </a:spcBef>
                <a:defRPr sz="2318">
                  <a:solidFill>
                    <a:schemeClr val="accent1"/>
                  </a:solidFill>
                  <a:latin typeface="Monaco"/>
                  <a:ea typeface="Monaco"/>
                  <a:cs typeface="Monaco"/>
                  <a:sym typeface="Monaco"/>
                </a:defRPr>
              </a:pPr>
              <a:r>
                <a:t>install.packages("stringr")</a:t>
              </a:r>
            </a:p>
            <a:p>
              <a:pPr algn="l" defTabSz="356362">
                <a:spcBef>
                  <a:spcPts val="900"/>
                </a:spcBef>
                <a:defRPr sz="2318">
                  <a:solidFill>
                    <a:schemeClr val="accent1"/>
                  </a:solidFill>
                  <a:latin typeface="Monaco"/>
                  <a:ea typeface="Monaco"/>
                  <a:cs typeface="Monaco"/>
                  <a:sym typeface="Monaco"/>
                </a:defRPr>
              </a:pPr>
              <a:r>
                <a:t>install.packages("lubridate")</a:t>
              </a:r>
            </a:p>
            <a:p>
              <a:pPr algn="l" defTabSz="356362">
                <a:spcBef>
                  <a:spcPts val="900"/>
                </a:spcBef>
                <a:defRPr sz="2318">
                  <a:solidFill>
                    <a:schemeClr val="accent1"/>
                  </a:solidFill>
                  <a:latin typeface="Monaco"/>
                  <a:ea typeface="Monaco"/>
                  <a:cs typeface="Monaco"/>
                  <a:sym typeface="Monaco"/>
                </a:defRPr>
              </a:pPr>
              <a:r>
                <a:t>install.packages("forcats")</a:t>
              </a:r>
            </a:p>
            <a:p>
              <a:pPr algn="l" defTabSz="356362">
                <a:spcBef>
                  <a:spcPts val="900"/>
                </a:spcBef>
                <a:defRPr sz="2318">
                  <a:solidFill>
                    <a:schemeClr val="accent1"/>
                  </a:solidFill>
                  <a:latin typeface="Monaco"/>
                  <a:ea typeface="Monaco"/>
                  <a:cs typeface="Monaco"/>
                  <a:sym typeface="Monaco"/>
                </a:defRPr>
              </a:pPr>
              <a:r>
                <a:t>install.packages("DBI")</a:t>
              </a:r>
            </a:p>
            <a:p>
              <a:pPr algn="l" defTabSz="356362">
                <a:spcBef>
                  <a:spcPts val="900"/>
                </a:spcBef>
                <a:defRPr sz="2318">
                  <a:solidFill>
                    <a:schemeClr val="accent1"/>
                  </a:solidFill>
                  <a:latin typeface="Monaco"/>
                  <a:ea typeface="Monaco"/>
                  <a:cs typeface="Monaco"/>
                  <a:sym typeface="Monaco"/>
                </a:defRPr>
              </a:pPr>
              <a:r>
                <a:t>install.packages("haven")</a:t>
              </a:r>
            </a:p>
            <a:p>
              <a:pPr algn="l" defTabSz="356362">
                <a:spcBef>
                  <a:spcPts val="900"/>
                </a:spcBef>
                <a:defRPr sz="2318">
                  <a:solidFill>
                    <a:schemeClr val="accent1"/>
                  </a:solidFill>
                  <a:latin typeface="Monaco"/>
                  <a:ea typeface="Monaco"/>
                  <a:cs typeface="Monaco"/>
                  <a:sym typeface="Monaco"/>
                </a:defRPr>
              </a:pPr>
              <a:r>
                <a:t>install.packages("httr")</a:t>
              </a:r>
            </a:p>
            <a:p>
              <a:pPr algn="l" defTabSz="356362">
                <a:spcBef>
                  <a:spcPts val="900"/>
                </a:spcBef>
                <a:defRPr sz="2318">
                  <a:solidFill>
                    <a:schemeClr val="accent1"/>
                  </a:solidFill>
                  <a:latin typeface="Monaco"/>
                  <a:ea typeface="Monaco"/>
                  <a:cs typeface="Monaco"/>
                  <a:sym typeface="Monaco"/>
                </a:defRPr>
              </a:pPr>
              <a:r>
                <a:t>install.packages("jsonlite")</a:t>
              </a:r>
            </a:p>
            <a:p>
              <a:pPr algn="l" defTabSz="356362">
                <a:spcBef>
                  <a:spcPts val="900"/>
                </a:spcBef>
                <a:defRPr sz="2318">
                  <a:solidFill>
                    <a:schemeClr val="accent1"/>
                  </a:solidFill>
                  <a:latin typeface="Monaco"/>
                  <a:ea typeface="Monaco"/>
                  <a:cs typeface="Monaco"/>
                  <a:sym typeface="Monaco"/>
                </a:defRPr>
              </a:pPr>
              <a:r>
                <a:t>install.packages("readxl")</a:t>
              </a:r>
            </a:p>
            <a:p>
              <a:pPr algn="l" defTabSz="356362">
                <a:spcBef>
                  <a:spcPts val="900"/>
                </a:spcBef>
                <a:defRPr sz="2318">
                  <a:solidFill>
                    <a:schemeClr val="accent1"/>
                  </a:solidFill>
                  <a:latin typeface="Monaco"/>
                  <a:ea typeface="Monaco"/>
                  <a:cs typeface="Monaco"/>
                  <a:sym typeface="Monaco"/>
                </a:defRPr>
              </a:pPr>
              <a:r>
                <a:t>install.packages("rvest")</a:t>
              </a:r>
            </a:p>
            <a:p>
              <a:pPr algn="l" defTabSz="356362">
                <a:spcBef>
                  <a:spcPts val="900"/>
                </a:spcBef>
                <a:defRPr sz="2318">
                  <a:solidFill>
                    <a:schemeClr val="accent1"/>
                  </a:solidFill>
                  <a:latin typeface="Monaco"/>
                  <a:ea typeface="Monaco"/>
                  <a:cs typeface="Monaco"/>
                  <a:sym typeface="Monaco"/>
                </a:defRPr>
              </a:pPr>
              <a:r>
                <a:t>install.packages("xml2")</a:t>
              </a:r>
            </a:p>
            <a:p>
              <a:pPr algn="l" defTabSz="356362">
                <a:spcBef>
                  <a:spcPts val="900"/>
                </a:spcBef>
                <a:defRPr sz="2318">
                  <a:solidFill>
                    <a:schemeClr val="accent1"/>
                  </a:solidFill>
                  <a:latin typeface="Monaco"/>
                  <a:ea typeface="Monaco"/>
                  <a:cs typeface="Monaco"/>
                  <a:sym typeface="Monaco"/>
                </a:defRPr>
              </a:pPr>
              <a:r>
                <a:t>install.packages("modelr")</a:t>
              </a:r>
            </a:p>
            <a:p>
              <a:pPr algn="l" defTabSz="356362">
                <a:spcBef>
                  <a:spcPts val="900"/>
                </a:spcBef>
                <a:defRPr sz="2318">
                  <a:solidFill>
                    <a:schemeClr val="accent1"/>
                  </a:solidFill>
                  <a:latin typeface="Monaco"/>
                  <a:ea typeface="Monaco"/>
                  <a:cs typeface="Monaco"/>
                  <a:sym typeface="Monaco"/>
                </a:defRPr>
              </a:pPr>
              <a:r>
                <a:t>install.packages("broom")</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96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68" grpId="1"/>
    </p:bldLst>
  </p:timing>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77"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983" name="Group"/>
          <p:cNvGrpSpPr/>
          <p:nvPr/>
        </p:nvGrpSpPr>
        <p:grpSpPr>
          <a:xfrm>
            <a:off x="1916092" y="581720"/>
            <a:ext cx="9339650" cy="12554801"/>
            <a:chOff x="0" y="0"/>
            <a:chExt cx="9339649" cy="12554799"/>
          </a:xfrm>
        </p:grpSpPr>
        <p:sp>
          <p:nvSpPr>
            <p:cNvPr id="978" name="Rectangle"/>
            <p:cNvSpPr/>
            <p:nvPr/>
          </p:nvSpPr>
          <p:spPr>
            <a:xfrm>
              <a:off x="7235" y="0"/>
              <a:ext cx="9325179" cy="1253360"/>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sx="100000" sy="100000" kx="0" ky="0" algn="b" rotWithShape="0" blurRad="38100" dist="12700" dir="5400000">
                      <a:srgbClr val="000000">
                        <a:alpha val="50000"/>
                      </a:srgbClr>
                    </a:outerShdw>
                  </a:effectLst>
                </a:defRPr>
              </a:pPr>
            </a:p>
          </p:txBody>
        </p:sp>
        <p:sp>
          <p:nvSpPr>
            <p:cNvPr id="979" name="install.packages(&quot;tidyverse&quot;)"/>
            <p:cNvSpPr txBox="1"/>
            <p:nvPr/>
          </p:nvSpPr>
          <p:spPr>
            <a:xfrm>
              <a:off x="205754" y="224795"/>
              <a:ext cx="9049023" cy="87029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lvl1pPr algn="l">
                <a:spcBef>
                  <a:spcPts val="1500"/>
                </a:spcBef>
                <a:defRPr sz="4000">
                  <a:solidFill>
                    <a:schemeClr val="accent1"/>
                  </a:solidFill>
                  <a:latin typeface="Monaco"/>
                  <a:ea typeface="Monaco"/>
                  <a:cs typeface="Monaco"/>
                  <a:sym typeface="Monaco"/>
                </a:defRPr>
              </a:lvl1pPr>
            </a:lstStyle>
            <a:p>
              <a:pPr/>
              <a:r>
                <a:t>install.packages("tidyverse")</a:t>
              </a:r>
            </a:p>
          </p:txBody>
        </p:sp>
        <p:sp>
          <p:nvSpPr>
            <p:cNvPr id="980" name="does the equivalent of"/>
            <p:cNvSpPr txBox="1"/>
            <p:nvPr/>
          </p:nvSpPr>
          <p:spPr>
            <a:xfrm>
              <a:off x="0" y="1213627"/>
              <a:ext cx="9339650" cy="137317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lgn="l">
                <a:defRPr sz="5000">
                  <a:latin typeface="Source Sans Pro"/>
                  <a:ea typeface="Source Sans Pro"/>
                  <a:cs typeface="Source Sans Pro"/>
                  <a:sym typeface="Source Sans Pro"/>
                </a:defRPr>
              </a:lvl1pPr>
            </a:lstStyle>
            <a:p>
              <a:pPr/>
              <a:r>
                <a:t>does the equivalent of</a:t>
              </a:r>
            </a:p>
          </p:txBody>
        </p:sp>
        <p:sp>
          <p:nvSpPr>
            <p:cNvPr id="981" name="Rectangle"/>
            <p:cNvSpPr/>
            <p:nvPr/>
          </p:nvSpPr>
          <p:spPr>
            <a:xfrm>
              <a:off x="7235" y="2711689"/>
              <a:ext cx="9325179" cy="9843111"/>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sx="100000" sy="100000" kx="0" ky="0" algn="b" rotWithShape="0" blurRad="38100" dist="12700" dir="5400000">
                      <a:srgbClr val="000000">
                        <a:alpha val="50000"/>
                      </a:srgbClr>
                    </a:outerShdw>
                  </a:effectLst>
                </a:defRPr>
              </a:pPr>
            </a:p>
          </p:txBody>
        </p:sp>
        <p:sp>
          <p:nvSpPr>
            <p:cNvPr id="982" name="install.packages(&quot;ggplot2&quot;)…"/>
            <p:cNvSpPr txBox="1"/>
            <p:nvPr/>
          </p:nvSpPr>
          <p:spPr>
            <a:xfrm>
              <a:off x="205754" y="2734391"/>
              <a:ext cx="9049023" cy="979770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p>
              <a:pPr algn="l" defTabSz="356362">
                <a:spcBef>
                  <a:spcPts val="900"/>
                </a:spcBef>
                <a:defRPr sz="2318">
                  <a:solidFill>
                    <a:schemeClr val="accent1"/>
                  </a:solidFill>
                  <a:latin typeface="Monaco"/>
                  <a:ea typeface="Monaco"/>
                  <a:cs typeface="Monaco"/>
                  <a:sym typeface="Monaco"/>
                </a:defRPr>
              </a:pPr>
              <a:r>
                <a:t>install.packages("ggplot2")</a:t>
              </a:r>
            </a:p>
            <a:p>
              <a:pPr algn="l" defTabSz="356362">
                <a:spcBef>
                  <a:spcPts val="900"/>
                </a:spcBef>
                <a:defRPr sz="2318">
                  <a:solidFill>
                    <a:schemeClr val="accent1"/>
                  </a:solidFill>
                  <a:latin typeface="Monaco"/>
                  <a:ea typeface="Monaco"/>
                  <a:cs typeface="Monaco"/>
                  <a:sym typeface="Monaco"/>
                </a:defRPr>
              </a:pPr>
              <a:r>
                <a:t>install.packages("dplyr")</a:t>
              </a:r>
            </a:p>
            <a:p>
              <a:pPr algn="l" defTabSz="356362">
                <a:spcBef>
                  <a:spcPts val="900"/>
                </a:spcBef>
                <a:defRPr sz="2318">
                  <a:solidFill>
                    <a:schemeClr val="accent1"/>
                  </a:solidFill>
                  <a:latin typeface="Monaco"/>
                  <a:ea typeface="Monaco"/>
                  <a:cs typeface="Monaco"/>
                  <a:sym typeface="Monaco"/>
                </a:defRPr>
              </a:pPr>
              <a:r>
                <a:t>install.packages("tidyr")</a:t>
              </a:r>
            </a:p>
            <a:p>
              <a:pPr algn="l" defTabSz="356362">
                <a:spcBef>
                  <a:spcPts val="900"/>
                </a:spcBef>
                <a:defRPr sz="2318">
                  <a:solidFill>
                    <a:schemeClr val="accent1"/>
                  </a:solidFill>
                  <a:latin typeface="Monaco"/>
                  <a:ea typeface="Monaco"/>
                  <a:cs typeface="Monaco"/>
                  <a:sym typeface="Monaco"/>
                </a:defRPr>
              </a:pPr>
              <a:r>
                <a:t>install.packages("readr")</a:t>
              </a:r>
            </a:p>
            <a:p>
              <a:pPr algn="l" defTabSz="356362">
                <a:spcBef>
                  <a:spcPts val="900"/>
                </a:spcBef>
                <a:defRPr sz="2318">
                  <a:solidFill>
                    <a:schemeClr val="accent1"/>
                  </a:solidFill>
                  <a:latin typeface="Monaco"/>
                  <a:ea typeface="Monaco"/>
                  <a:cs typeface="Monaco"/>
                  <a:sym typeface="Monaco"/>
                </a:defRPr>
              </a:pPr>
              <a:r>
                <a:t>install.packages("purrr")</a:t>
              </a:r>
            </a:p>
            <a:p>
              <a:pPr algn="l" defTabSz="356362">
                <a:spcBef>
                  <a:spcPts val="900"/>
                </a:spcBef>
                <a:defRPr sz="2318">
                  <a:solidFill>
                    <a:schemeClr val="accent1"/>
                  </a:solidFill>
                  <a:latin typeface="Monaco"/>
                  <a:ea typeface="Monaco"/>
                  <a:cs typeface="Monaco"/>
                  <a:sym typeface="Monaco"/>
                </a:defRPr>
              </a:pPr>
              <a:r>
                <a:t>install.packages("tibble")</a:t>
              </a:r>
            </a:p>
            <a:p>
              <a:pPr algn="l" defTabSz="356362">
                <a:spcBef>
                  <a:spcPts val="900"/>
                </a:spcBef>
                <a:defRPr sz="2318">
                  <a:solidFill>
                    <a:srgbClr val="A6AAA9"/>
                  </a:solidFill>
                  <a:latin typeface="Monaco"/>
                  <a:ea typeface="Monaco"/>
                  <a:cs typeface="Monaco"/>
                  <a:sym typeface="Monaco"/>
                </a:defRPr>
              </a:pPr>
              <a:r>
                <a:t>install.packages("hms")</a:t>
              </a:r>
            </a:p>
            <a:p>
              <a:pPr algn="l" defTabSz="356362">
                <a:spcBef>
                  <a:spcPts val="900"/>
                </a:spcBef>
                <a:defRPr sz="2318">
                  <a:solidFill>
                    <a:srgbClr val="A6AAA9"/>
                  </a:solidFill>
                  <a:latin typeface="Monaco"/>
                  <a:ea typeface="Monaco"/>
                  <a:cs typeface="Monaco"/>
                  <a:sym typeface="Monaco"/>
                </a:defRPr>
              </a:pPr>
              <a:r>
                <a:t>install.packages("stringr")</a:t>
              </a:r>
            </a:p>
            <a:p>
              <a:pPr algn="l" defTabSz="356362">
                <a:spcBef>
                  <a:spcPts val="900"/>
                </a:spcBef>
                <a:defRPr sz="2318">
                  <a:solidFill>
                    <a:srgbClr val="A6AAA9"/>
                  </a:solidFill>
                  <a:latin typeface="Monaco"/>
                  <a:ea typeface="Monaco"/>
                  <a:cs typeface="Monaco"/>
                  <a:sym typeface="Monaco"/>
                </a:defRPr>
              </a:pPr>
              <a:r>
                <a:t>install.packages("lubridate")</a:t>
              </a:r>
            </a:p>
            <a:p>
              <a:pPr algn="l" defTabSz="356362">
                <a:spcBef>
                  <a:spcPts val="900"/>
                </a:spcBef>
                <a:defRPr sz="2318">
                  <a:solidFill>
                    <a:srgbClr val="A6AAA9"/>
                  </a:solidFill>
                  <a:latin typeface="Monaco"/>
                  <a:ea typeface="Monaco"/>
                  <a:cs typeface="Monaco"/>
                  <a:sym typeface="Monaco"/>
                </a:defRPr>
              </a:pPr>
              <a:r>
                <a:t>install.packages("forcats")</a:t>
              </a:r>
            </a:p>
            <a:p>
              <a:pPr algn="l" defTabSz="356362">
                <a:spcBef>
                  <a:spcPts val="900"/>
                </a:spcBef>
                <a:defRPr sz="2318">
                  <a:solidFill>
                    <a:srgbClr val="A6AAA9"/>
                  </a:solidFill>
                  <a:latin typeface="Monaco"/>
                  <a:ea typeface="Monaco"/>
                  <a:cs typeface="Monaco"/>
                  <a:sym typeface="Monaco"/>
                </a:defRPr>
              </a:pPr>
              <a:r>
                <a:t>install.packages("DBI")</a:t>
              </a:r>
            </a:p>
            <a:p>
              <a:pPr algn="l" defTabSz="356362">
                <a:spcBef>
                  <a:spcPts val="900"/>
                </a:spcBef>
                <a:defRPr sz="2318">
                  <a:solidFill>
                    <a:srgbClr val="A6AAA9"/>
                  </a:solidFill>
                  <a:latin typeface="Monaco"/>
                  <a:ea typeface="Monaco"/>
                  <a:cs typeface="Monaco"/>
                  <a:sym typeface="Monaco"/>
                </a:defRPr>
              </a:pPr>
              <a:r>
                <a:t>install.packages("haven")</a:t>
              </a:r>
            </a:p>
            <a:p>
              <a:pPr algn="l" defTabSz="356362">
                <a:spcBef>
                  <a:spcPts val="900"/>
                </a:spcBef>
                <a:defRPr sz="2318">
                  <a:solidFill>
                    <a:srgbClr val="A6AAA9"/>
                  </a:solidFill>
                  <a:latin typeface="Monaco"/>
                  <a:ea typeface="Monaco"/>
                  <a:cs typeface="Monaco"/>
                  <a:sym typeface="Monaco"/>
                </a:defRPr>
              </a:pPr>
              <a:r>
                <a:t>install.packages("httr")</a:t>
              </a:r>
            </a:p>
            <a:p>
              <a:pPr algn="l" defTabSz="356362">
                <a:spcBef>
                  <a:spcPts val="900"/>
                </a:spcBef>
                <a:defRPr sz="2318">
                  <a:solidFill>
                    <a:srgbClr val="A6AAA9"/>
                  </a:solidFill>
                  <a:latin typeface="Monaco"/>
                  <a:ea typeface="Monaco"/>
                  <a:cs typeface="Monaco"/>
                  <a:sym typeface="Monaco"/>
                </a:defRPr>
              </a:pPr>
              <a:r>
                <a:t>install.packages("jsonlite")</a:t>
              </a:r>
            </a:p>
            <a:p>
              <a:pPr algn="l" defTabSz="356362">
                <a:spcBef>
                  <a:spcPts val="900"/>
                </a:spcBef>
                <a:defRPr sz="2318">
                  <a:solidFill>
                    <a:srgbClr val="A6AAA9"/>
                  </a:solidFill>
                  <a:latin typeface="Monaco"/>
                  <a:ea typeface="Monaco"/>
                  <a:cs typeface="Monaco"/>
                  <a:sym typeface="Monaco"/>
                </a:defRPr>
              </a:pPr>
              <a:r>
                <a:t>install.packages("readxl")</a:t>
              </a:r>
            </a:p>
            <a:p>
              <a:pPr algn="l" defTabSz="356362">
                <a:spcBef>
                  <a:spcPts val="900"/>
                </a:spcBef>
                <a:defRPr sz="2318">
                  <a:solidFill>
                    <a:srgbClr val="A6AAA9"/>
                  </a:solidFill>
                  <a:latin typeface="Monaco"/>
                  <a:ea typeface="Monaco"/>
                  <a:cs typeface="Monaco"/>
                  <a:sym typeface="Monaco"/>
                </a:defRPr>
              </a:pPr>
              <a:r>
                <a:t>install.packages("rvest")</a:t>
              </a:r>
            </a:p>
            <a:p>
              <a:pPr algn="l" defTabSz="356362">
                <a:spcBef>
                  <a:spcPts val="900"/>
                </a:spcBef>
                <a:defRPr sz="2318">
                  <a:solidFill>
                    <a:srgbClr val="A6AAA9"/>
                  </a:solidFill>
                  <a:latin typeface="Monaco"/>
                  <a:ea typeface="Monaco"/>
                  <a:cs typeface="Monaco"/>
                  <a:sym typeface="Monaco"/>
                </a:defRPr>
              </a:pPr>
              <a:r>
                <a:t>install.packages("xml2")</a:t>
              </a:r>
            </a:p>
            <a:p>
              <a:pPr algn="l" defTabSz="356362">
                <a:spcBef>
                  <a:spcPts val="900"/>
                </a:spcBef>
                <a:defRPr sz="2318">
                  <a:solidFill>
                    <a:srgbClr val="A6AAA9"/>
                  </a:solidFill>
                  <a:latin typeface="Monaco"/>
                  <a:ea typeface="Monaco"/>
                  <a:cs typeface="Monaco"/>
                  <a:sym typeface="Monaco"/>
                </a:defRPr>
              </a:pPr>
              <a:r>
                <a:t>install.packages("modelr")</a:t>
              </a:r>
            </a:p>
            <a:p>
              <a:pPr algn="l" defTabSz="356362">
                <a:spcBef>
                  <a:spcPts val="900"/>
                </a:spcBef>
                <a:defRPr sz="2318">
                  <a:solidFill>
                    <a:srgbClr val="A6AAA9"/>
                  </a:solidFill>
                  <a:latin typeface="Monaco"/>
                  <a:ea typeface="Monaco"/>
                  <a:cs typeface="Monaco"/>
                  <a:sym typeface="Monaco"/>
                </a:defRPr>
              </a:pPr>
              <a:r>
                <a:t>install.packages("broom")</a:t>
              </a:r>
            </a:p>
          </p:txBody>
        </p:sp>
      </p:grpSp>
      <p:grpSp>
        <p:nvGrpSpPr>
          <p:cNvPr id="989" name="Group"/>
          <p:cNvGrpSpPr/>
          <p:nvPr/>
        </p:nvGrpSpPr>
        <p:grpSpPr>
          <a:xfrm>
            <a:off x="13128257" y="579479"/>
            <a:ext cx="9339650" cy="12554801"/>
            <a:chOff x="0" y="0"/>
            <a:chExt cx="9339649" cy="12554799"/>
          </a:xfrm>
        </p:grpSpPr>
        <p:sp>
          <p:nvSpPr>
            <p:cNvPr id="984" name="Rectangle"/>
            <p:cNvSpPr/>
            <p:nvPr/>
          </p:nvSpPr>
          <p:spPr>
            <a:xfrm>
              <a:off x="7235" y="0"/>
              <a:ext cx="9325179" cy="1253360"/>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sx="100000" sy="100000" kx="0" ky="0" algn="b" rotWithShape="0" blurRad="38100" dist="12700" dir="5400000">
                      <a:srgbClr val="000000">
                        <a:alpha val="50000"/>
                      </a:srgbClr>
                    </a:outerShdw>
                  </a:effectLst>
                </a:defRPr>
              </a:pPr>
            </a:p>
          </p:txBody>
        </p:sp>
        <p:sp>
          <p:nvSpPr>
            <p:cNvPr id="985" name="library(&quot;tidyverse&quot;)"/>
            <p:cNvSpPr txBox="1"/>
            <p:nvPr/>
          </p:nvSpPr>
          <p:spPr>
            <a:xfrm>
              <a:off x="205754" y="224795"/>
              <a:ext cx="9049023" cy="87029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lvl1pPr algn="l">
                <a:spcBef>
                  <a:spcPts val="1500"/>
                </a:spcBef>
                <a:defRPr sz="4000">
                  <a:solidFill>
                    <a:schemeClr val="accent1"/>
                  </a:solidFill>
                  <a:latin typeface="Monaco"/>
                  <a:ea typeface="Monaco"/>
                  <a:cs typeface="Monaco"/>
                  <a:sym typeface="Monaco"/>
                </a:defRPr>
              </a:lvl1pPr>
            </a:lstStyle>
            <a:p>
              <a:pPr/>
              <a:r>
                <a:t>library("tidyverse")</a:t>
              </a:r>
            </a:p>
          </p:txBody>
        </p:sp>
        <p:sp>
          <p:nvSpPr>
            <p:cNvPr id="986" name="does the equivalent of"/>
            <p:cNvSpPr txBox="1"/>
            <p:nvPr/>
          </p:nvSpPr>
          <p:spPr>
            <a:xfrm>
              <a:off x="0" y="1213627"/>
              <a:ext cx="9339650" cy="137317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lgn="l">
                <a:defRPr sz="5000">
                  <a:latin typeface="Source Sans Pro"/>
                  <a:ea typeface="Source Sans Pro"/>
                  <a:cs typeface="Source Sans Pro"/>
                  <a:sym typeface="Source Sans Pro"/>
                </a:defRPr>
              </a:lvl1pPr>
            </a:lstStyle>
            <a:p>
              <a:pPr/>
              <a:r>
                <a:t>does the equivalent of</a:t>
              </a:r>
            </a:p>
          </p:txBody>
        </p:sp>
        <p:sp>
          <p:nvSpPr>
            <p:cNvPr id="987" name="Rectangle"/>
            <p:cNvSpPr/>
            <p:nvPr/>
          </p:nvSpPr>
          <p:spPr>
            <a:xfrm>
              <a:off x="7235" y="2711689"/>
              <a:ext cx="9325179" cy="9843111"/>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sx="100000" sy="100000" kx="0" ky="0" algn="b" rotWithShape="0" blurRad="38100" dist="12700" dir="5400000">
                      <a:srgbClr val="000000">
                        <a:alpha val="50000"/>
                      </a:srgbClr>
                    </a:outerShdw>
                  </a:effectLst>
                </a:defRPr>
              </a:pPr>
            </a:p>
          </p:txBody>
        </p:sp>
        <p:sp>
          <p:nvSpPr>
            <p:cNvPr id="988" name="library(&quot;ggplot2&quot;)…"/>
            <p:cNvSpPr txBox="1"/>
            <p:nvPr/>
          </p:nvSpPr>
          <p:spPr>
            <a:xfrm>
              <a:off x="205754" y="2734391"/>
              <a:ext cx="9049023" cy="979770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p>
              <a:pPr algn="l" defTabSz="356362">
                <a:spcBef>
                  <a:spcPts val="900"/>
                </a:spcBef>
                <a:defRPr sz="2318">
                  <a:solidFill>
                    <a:schemeClr val="accent1"/>
                  </a:solidFill>
                  <a:latin typeface="Monaco"/>
                  <a:ea typeface="Monaco"/>
                  <a:cs typeface="Monaco"/>
                  <a:sym typeface="Monaco"/>
                </a:defRPr>
              </a:pPr>
              <a:r>
                <a:t>library("ggplot2")</a:t>
              </a:r>
            </a:p>
            <a:p>
              <a:pPr algn="l" defTabSz="356362">
                <a:spcBef>
                  <a:spcPts val="900"/>
                </a:spcBef>
                <a:defRPr sz="2318">
                  <a:solidFill>
                    <a:schemeClr val="accent1"/>
                  </a:solidFill>
                  <a:latin typeface="Monaco"/>
                  <a:ea typeface="Monaco"/>
                  <a:cs typeface="Monaco"/>
                  <a:sym typeface="Monaco"/>
                </a:defRPr>
              </a:pPr>
              <a:r>
                <a:t>library("dplyr")</a:t>
              </a:r>
            </a:p>
            <a:p>
              <a:pPr algn="l" defTabSz="356362">
                <a:spcBef>
                  <a:spcPts val="900"/>
                </a:spcBef>
                <a:defRPr sz="2318">
                  <a:solidFill>
                    <a:schemeClr val="accent1"/>
                  </a:solidFill>
                  <a:latin typeface="Monaco"/>
                  <a:ea typeface="Monaco"/>
                  <a:cs typeface="Monaco"/>
                  <a:sym typeface="Monaco"/>
                </a:defRPr>
              </a:pPr>
              <a:r>
                <a:t>library("tidyr")</a:t>
              </a:r>
            </a:p>
            <a:p>
              <a:pPr algn="l" defTabSz="356362">
                <a:spcBef>
                  <a:spcPts val="900"/>
                </a:spcBef>
                <a:defRPr sz="2318">
                  <a:solidFill>
                    <a:schemeClr val="accent1"/>
                  </a:solidFill>
                  <a:latin typeface="Monaco"/>
                  <a:ea typeface="Monaco"/>
                  <a:cs typeface="Monaco"/>
                  <a:sym typeface="Monaco"/>
                </a:defRPr>
              </a:pPr>
              <a:r>
                <a:t>library("readr")</a:t>
              </a:r>
            </a:p>
            <a:p>
              <a:pPr algn="l" defTabSz="356362">
                <a:spcBef>
                  <a:spcPts val="900"/>
                </a:spcBef>
                <a:defRPr sz="2318">
                  <a:solidFill>
                    <a:schemeClr val="accent1"/>
                  </a:solidFill>
                  <a:latin typeface="Monaco"/>
                  <a:ea typeface="Monaco"/>
                  <a:cs typeface="Monaco"/>
                  <a:sym typeface="Monaco"/>
                </a:defRPr>
              </a:pPr>
              <a:r>
                <a:t>library("purrr")</a:t>
              </a:r>
            </a:p>
            <a:p>
              <a:pPr algn="l" defTabSz="356362">
                <a:spcBef>
                  <a:spcPts val="900"/>
                </a:spcBef>
                <a:defRPr sz="2318">
                  <a:solidFill>
                    <a:schemeClr val="accent1"/>
                  </a:solidFill>
                  <a:latin typeface="Monaco"/>
                  <a:ea typeface="Monaco"/>
                  <a:cs typeface="Monaco"/>
                  <a:sym typeface="Monaco"/>
                </a:defRPr>
              </a:pPr>
              <a:r>
                <a:t>library("tibble")</a:t>
              </a:r>
            </a:p>
            <a:p>
              <a:pPr algn="l" defTabSz="356362">
                <a:spcBef>
                  <a:spcPts val="900"/>
                </a:spcBef>
                <a:defRPr sz="2318">
                  <a:solidFill>
                    <a:schemeClr val="accent1"/>
                  </a:solidFill>
                  <a:latin typeface="Monaco"/>
                  <a:ea typeface="Monaco"/>
                  <a:cs typeface="Monaco"/>
                  <a:sym typeface="Monaco"/>
                </a:defRPr>
              </a:pPr>
            </a:p>
            <a:p>
              <a:pPr algn="l" defTabSz="356362">
                <a:spcBef>
                  <a:spcPts val="900"/>
                </a:spcBef>
                <a:defRPr sz="2318">
                  <a:solidFill>
                    <a:schemeClr val="accent1"/>
                  </a:solidFill>
                  <a:latin typeface="Monaco"/>
                  <a:ea typeface="Monaco"/>
                  <a:cs typeface="Monaco"/>
                  <a:sym typeface="Monaco"/>
                </a:defRPr>
              </a:pPr>
            </a:p>
            <a:p>
              <a:pPr algn="l" defTabSz="356362">
                <a:spcBef>
                  <a:spcPts val="900"/>
                </a:spcBef>
                <a:defRPr sz="2318">
                  <a:solidFill>
                    <a:schemeClr val="accent1"/>
                  </a:solidFill>
                  <a:latin typeface="Monaco"/>
                  <a:ea typeface="Monaco"/>
                  <a:cs typeface="Monaco"/>
                  <a:sym typeface="Monaco"/>
                </a:defRPr>
              </a:pPr>
            </a:p>
            <a:p>
              <a:pPr algn="l" defTabSz="356362">
                <a:spcBef>
                  <a:spcPts val="900"/>
                </a:spcBef>
                <a:defRPr sz="2318">
                  <a:solidFill>
                    <a:schemeClr val="accent1"/>
                  </a:solidFill>
                  <a:latin typeface="Monaco"/>
                  <a:ea typeface="Monaco"/>
                  <a:cs typeface="Monaco"/>
                  <a:sym typeface="Monaco"/>
                </a:defRPr>
              </a:pPr>
            </a:p>
            <a:p>
              <a:pPr algn="l" defTabSz="356362">
                <a:spcBef>
                  <a:spcPts val="900"/>
                </a:spcBef>
                <a:defRPr sz="2318">
                  <a:solidFill>
                    <a:schemeClr val="accent1"/>
                  </a:solidFill>
                  <a:latin typeface="Monaco"/>
                  <a:ea typeface="Monaco"/>
                  <a:cs typeface="Monaco"/>
                  <a:sym typeface="Monaco"/>
                </a:defRPr>
              </a:pPr>
            </a:p>
            <a:p>
              <a:pPr algn="l" defTabSz="356362">
                <a:spcBef>
                  <a:spcPts val="900"/>
                </a:spcBef>
                <a:defRPr sz="2318">
                  <a:solidFill>
                    <a:schemeClr val="accent1"/>
                  </a:solidFill>
                  <a:latin typeface="Monaco"/>
                  <a:ea typeface="Monaco"/>
                  <a:cs typeface="Monaco"/>
                  <a:sym typeface="Monaco"/>
                </a:defRPr>
              </a:pPr>
            </a:p>
            <a:p>
              <a:pPr algn="l" defTabSz="356362">
                <a:spcBef>
                  <a:spcPts val="900"/>
                </a:spcBef>
                <a:defRPr sz="2318">
                  <a:solidFill>
                    <a:schemeClr val="accent1"/>
                  </a:solidFill>
                  <a:latin typeface="Monaco"/>
                  <a:ea typeface="Monaco"/>
                  <a:cs typeface="Monaco"/>
                  <a:sym typeface="Monaco"/>
                </a:defRPr>
              </a:pPr>
            </a:p>
            <a:p>
              <a:pPr algn="l" defTabSz="356362">
                <a:spcBef>
                  <a:spcPts val="900"/>
                </a:spcBef>
                <a:defRPr sz="2318">
                  <a:solidFill>
                    <a:schemeClr val="accent1"/>
                  </a:solidFill>
                  <a:latin typeface="Monaco"/>
                  <a:ea typeface="Monaco"/>
                  <a:cs typeface="Monaco"/>
                  <a:sym typeface="Monaco"/>
                </a:defRPr>
              </a:pPr>
            </a:p>
            <a:p>
              <a:pPr algn="l" defTabSz="356362">
                <a:spcBef>
                  <a:spcPts val="900"/>
                </a:spcBef>
                <a:defRPr sz="2318">
                  <a:solidFill>
                    <a:schemeClr val="accent1"/>
                  </a:solidFill>
                  <a:latin typeface="Monaco"/>
                  <a:ea typeface="Monaco"/>
                  <a:cs typeface="Monaco"/>
                  <a:sym typeface="Monaco"/>
                </a:defRPr>
              </a:pPr>
            </a:p>
            <a:p>
              <a:pPr algn="l" defTabSz="356362">
                <a:spcBef>
                  <a:spcPts val="900"/>
                </a:spcBef>
                <a:defRPr sz="2318">
                  <a:solidFill>
                    <a:schemeClr val="accent1"/>
                  </a:solidFill>
                  <a:latin typeface="Monaco"/>
                  <a:ea typeface="Monaco"/>
                  <a:cs typeface="Monaco"/>
                  <a:sym typeface="Monaco"/>
                </a:defRPr>
              </a:pPr>
            </a:p>
            <a:p>
              <a:pPr algn="l" defTabSz="356362">
                <a:spcBef>
                  <a:spcPts val="900"/>
                </a:spcBef>
                <a:defRPr sz="2318">
                  <a:solidFill>
                    <a:schemeClr val="accent1"/>
                  </a:solidFill>
                  <a:latin typeface="Monaco"/>
                  <a:ea typeface="Monaco"/>
                  <a:cs typeface="Monaco"/>
                  <a:sym typeface="Monaco"/>
                </a:defRPr>
              </a:pPr>
            </a:p>
            <a:p>
              <a:pPr algn="l" defTabSz="356362">
                <a:spcBef>
                  <a:spcPts val="900"/>
                </a:spcBef>
                <a:defRPr sz="2318">
                  <a:solidFill>
                    <a:schemeClr val="accent1"/>
                  </a:solidFill>
                  <a:latin typeface="Monaco"/>
                  <a:ea typeface="Monaco"/>
                  <a:cs typeface="Monaco"/>
                  <a:sym typeface="Monaco"/>
                </a:defRPr>
              </a:pPr>
            </a:p>
          </p:txBody>
        </p:sp>
      </p:gr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991"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994" name="Group"/>
          <p:cNvGrpSpPr/>
          <p:nvPr/>
        </p:nvGrpSpPr>
        <p:grpSpPr>
          <a:xfrm>
            <a:off x="-276173" y="1861537"/>
            <a:ext cx="21379637" cy="12026046"/>
            <a:chOff x="0" y="0"/>
            <a:chExt cx="21379636" cy="12026045"/>
          </a:xfrm>
        </p:grpSpPr>
        <p:pic>
          <p:nvPicPr>
            <p:cNvPr id="992" name="tidyverse.png" descr="tidyverse.png"/>
            <p:cNvPicPr>
              <a:picLocks noChangeAspect="1"/>
            </p:cNvPicPr>
            <p:nvPr/>
          </p:nvPicPr>
          <p:blipFill>
            <a:blip r:embed="rId3">
              <a:extLst/>
            </a:blip>
            <a:stretch>
              <a:fillRect/>
            </a:stretch>
          </p:blipFill>
          <p:spPr>
            <a:xfrm>
              <a:off x="0" y="0"/>
              <a:ext cx="21379637" cy="12026046"/>
            </a:xfrm>
            <a:prstGeom prst="rect">
              <a:avLst/>
            </a:prstGeom>
            <a:ln w="12700" cap="flat">
              <a:noFill/>
              <a:miter lim="400000"/>
            </a:ln>
            <a:effectLst/>
          </p:spPr>
        </p:pic>
        <p:sp>
          <p:nvSpPr>
            <p:cNvPr id="993" name="Rectangle"/>
            <p:cNvSpPr/>
            <p:nvPr/>
          </p:nvSpPr>
          <p:spPr>
            <a:xfrm>
              <a:off x="5678532" y="446658"/>
              <a:ext cx="3155690" cy="1099616"/>
            </a:xfrm>
            <a:prstGeom prst="rect">
              <a:avLst/>
            </a:prstGeom>
            <a:solidFill>
              <a:srgbClr val="FFFFFF"/>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995" name="Line"/>
          <p:cNvSpPr/>
          <p:nvPr/>
        </p:nvSpPr>
        <p:spPr>
          <a:xfrm>
            <a:off x="4262526" y="7917415"/>
            <a:ext cx="134872" cy="4104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085" y="18522"/>
                  <a:pt x="14700" y="15428"/>
                  <a:pt x="11447" y="12320"/>
                </a:cubicBezTo>
                <a:cubicBezTo>
                  <a:pt x="7838" y="8871"/>
                  <a:pt x="4390" y="5403"/>
                  <a:pt x="1493" y="1882"/>
                </a:cubicBezTo>
                <a:cubicBezTo>
                  <a:pt x="977" y="1256"/>
                  <a:pt x="480" y="629"/>
                  <a:pt x="0" y="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996" name="Line"/>
          <p:cNvSpPr/>
          <p:nvPr/>
        </p:nvSpPr>
        <p:spPr>
          <a:xfrm>
            <a:off x="5706332" y="10254066"/>
            <a:ext cx="764340" cy="6265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187" y="18728"/>
                  <a:pt x="14860" y="15707"/>
                  <a:pt x="11626" y="12543"/>
                </a:cubicBezTo>
                <a:cubicBezTo>
                  <a:pt x="7902" y="8901"/>
                  <a:pt x="4303" y="5073"/>
                  <a:pt x="868" y="1030"/>
                </a:cubicBezTo>
                <a:cubicBezTo>
                  <a:pt x="578" y="688"/>
                  <a:pt x="288" y="345"/>
                  <a:pt x="0" y="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997" name="Line"/>
          <p:cNvSpPr/>
          <p:nvPr/>
        </p:nvSpPr>
        <p:spPr>
          <a:xfrm>
            <a:off x="9850539" y="12326797"/>
            <a:ext cx="728584" cy="1331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091" y="19198"/>
                  <a:pt x="14595" y="16274"/>
                  <a:pt x="11115" y="12832"/>
                </a:cubicBezTo>
                <a:cubicBezTo>
                  <a:pt x="7388" y="9146"/>
                  <a:pt x="3682" y="4866"/>
                  <a:pt x="0" y="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998" name="Line"/>
          <p:cNvSpPr/>
          <p:nvPr/>
        </p:nvSpPr>
        <p:spPr>
          <a:xfrm>
            <a:off x="14370783" y="12159263"/>
            <a:ext cx="850189" cy="198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417" y="3670"/>
                  <a:pt x="15229" y="7255"/>
                  <a:pt x="12035" y="10755"/>
                </a:cubicBezTo>
                <a:cubicBezTo>
                  <a:pt x="8603" y="14516"/>
                  <a:pt x="5161" y="18181"/>
                  <a:pt x="1662" y="20566"/>
                </a:cubicBezTo>
                <a:cubicBezTo>
                  <a:pt x="1109" y="20943"/>
                  <a:pt x="555" y="21288"/>
                  <a:pt x="0" y="2160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999" name="Line"/>
          <p:cNvSpPr/>
          <p:nvPr/>
        </p:nvSpPr>
        <p:spPr>
          <a:xfrm>
            <a:off x="4210253" y="5631993"/>
            <a:ext cx="100452" cy="389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112" y="19127"/>
                  <a:pt x="4254" y="16655"/>
                  <a:pt x="6425" y="14186"/>
                </a:cubicBezTo>
                <a:cubicBezTo>
                  <a:pt x="9044" y="11207"/>
                  <a:pt x="11706" y="8230"/>
                  <a:pt x="14977" y="5295"/>
                </a:cubicBezTo>
                <a:cubicBezTo>
                  <a:pt x="16963" y="3512"/>
                  <a:pt x="19172" y="1746"/>
                  <a:pt x="21600" y="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00" name="Line"/>
          <p:cNvSpPr/>
          <p:nvPr/>
        </p:nvSpPr>
        <p:spPr>
          <a:xfrm>
            <a:off x="5386764" y="3263418"/>
            <a:ext cx="524327" cy="5170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745" y="18405"/>
                  <a:pt x="5579" y="15289"/>
                  <a:pt x="8499" y="12256"/>
                </a:cubicBezTo>
                <a:cubicBezTo>
                  <a:pt x="12089" y="8527"/>
                  <a:pt x="15807" y="4924"/>
                  <a:pt x="19735" y="1564"/>
                </a:cubicBezTo>
                <a:cubicBezTo>
                  <a:pt x="20352" y="1036"/>
                  <a:pt x="20973" y="515"/>
                  <a:pt x="21600" y="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01" name="Line"/>
          <p:cNvSpPr/>
          <p:nvPr/>
        </p:nvSpPr>
        <p:spPr>
          <a:xfrm>
            <a:off x="8615739" y="1341737"/>
            <a:ext cx="1387245" cy="378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779" y="18013"/>
                  <a:pt x="5589" y="14758"/>
                  <a:pt x="8426" y="11840"/>
                </a:cubicBezTo>
                <a:cubicBezTo>
                  <a:pt x="11694" y="8479"/>
                  <a:pt x="14994" y="5568"/>
                  <a:pt x="18300" y="2763"/>
                </a:cubicBezTo>
                <a:cubicBezTo>
                  <a:pt x="19400" y="1830"/>
                  <a:pt x="20499" y="909"/>
                  <a:pt x="21600" y="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02" name="Line"/>
          <p:cNvSpPr/>
          <p:nvPr/>
        </p:nvSpPr>
        <p:spPr>
          <a:xfrm>
            <a:off x="13994187" y="1275394"/>
            <a:ext cx="1210934" cy="2617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439" y="2364"/>
                  <a:pt x="6859" y="5274"/>
                  <a:pt x="10255" y="8726"/>
                </a:cubicBezTo>
                <a:cubicBezTo>
                  <a:pt x="13764" y="12295"/>
                  <a:pt x="17245" y="16439"/>
                  <a:pt x="20726" y="20564"/>
                </a:cubicBezTo>
                <a:cubicBezTo>
                  <a:pt x="21017" y="20910"/>
                  <a:pt x="21309" y="21255"/>
                  <a:pt x="21600" y="2160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03" name="Line"/>
          <p:cNvSpPr/>
          <p:nvPr/>
        </p:nvSpPr>
        <p:spPr>
          <a:xfrm>
            <a:off x="18274087" y="3091494"/>
            <a:ext cx="542435" cy="4845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354" y="2935"/>
                  <a:pt x="6624" y="5986"/>
                  <a:pt x="9807" y="9151"/>
                </a:cubicBezTo>
                <a:cubicBezTo>
                  <a:pt x="13455" y="12779"/>
                  <a:pt x="16985" y="16553"/>
                  <a:pt x="20477" y="20370"/>
                </a:cubicBezTo>
                <a:cubicBezTo>
                  <a:pt x="20852" y="20779"/>
                  <a:pt x="21226" y="21189"/>
                  <a:pt x="21600" y="2160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04" name="Line"/>
          <p:cNvSpPr/>
          <p:nvPr/>
        </p:nvSpPr>
        <p:spPr>
          <a:xfrm>
            <a:off x="20017162" y="5448634"/>
            <a:ext cx="115621" cy="3859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114" y="3489"/>
                  <a:pt x="8077" y="6994"/>
                  <a:pt x="11887" y="10514"/>
                </a:cubicBezTo>
                <a:cubicBezTo>
                  <a:pt x="15128" y="13508"/>
                  <a:pt x="18262" y="16517"/>
                  <a:pt x="20378" y="19602"/>
                </a:cubicBezTo>
                <a:cubicBezTo>
                  <a:pt x="20833" y="20265"/>
                  <a:pt x="21240" y="20931"/>
                  <a:pt x="21600" y="2160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05" name="Line"/>
          <p:cNvSpPr/>
          <p:nvPr/>
        </p:nvSpPr>
        <p:spPr>
          <a:xfrm>
            <a:off x="20084445" y="7688005"/>
            <a:ext cx="97143" cy="3786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455" y="3093"/>
                  <a:pt x="16785" y="6160"/>
                  <a:pt x="13598" y="9193"/>
                </a:cubicBezTo>
                <a:cubicBezTo>
                  <a:pt x="9915" y="12698"/>
                  <a:pt x="5546" y="16154"/>
                  <a:pt x="1921" y="19663"/>
                </a:cubicBezTo>
                <a:cubicBezTo>
                  <a:pt x="1255" y="20307"/>
                  <a:pt x="615" y="20953"/>
                  <a:pt x="0" y="2160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06" name="Line"/>
          <p:cNvSpPr/>
          <p:nvPr/>
        </p:nvSpPr>
        <p:spPr>
          <a:xfrm>
            <a:off x="18443156" y="9927238"/>
            <a:ext cx="554157" cy="5480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888" y="1992"/>
                  <a:pt x="18133" y="3946"/>
                  <a:pt x="16337" y="5861"/>
                </a:cubicBezTo>
                <a:cubicBezTo>
                  <a:pt x="11589" y="10925"/>
                  <a:pt x="6561" y="15709"/>
                  <a:pt x="1404" y="20345"/>
                </a:cubicBezTo>
                <a:cubicBezTo>
                  <a:pt x="937" y="20764"/>
                  <a:pt x="469" y="21183"/>
                  <a:pt x="0" y="21600"/>
                </a:cubicBezTo>
              </a:path>
            </a:pathLst>
          </a:custGeom>
          <a:ln w="635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07" name="Deploy app or publish paper"/>
          <p:cNvSpPr/>
          <p:nvPr/>
        </p:nvSpPr>
        <p:spPr>
          <a:xfrm>
            <a:off x="3287208" y="8320443"/>
            <a:ext cx="3603831" cy="1671214"/>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800">
                <a:solidFill>
                  <a:srgbClr val="FFFFFF"/>
                </a:solidFill>
                <a:latin typeface="Source Sans Pro"/>
                <a:ea typeface="Source Sans Pro"/>
                <a:cs typeface="Source Sans Pro"/>
                <a:sym typeface="Source Sans Pro"/>
              </a:defRPr>
            </a:lvl1pPr>
          </a:lstStyle>
          <a:p>
            <a:pPr/>
            <a:r>
              <a:t>Deploy app or publish paper</a:t>
            </a:r>
          </a:p>
        </p:txBody>
      </p:sp>
      <p:sp>
        <p:nvSpPr>
          <p:cNvPr id="1008" name="Build app or write paper"/>
          <p:cNvSpPr/>
          <p:nvPr/>
        </p:nvSpPr>
        <p:spPr>
          <a:xfrm>
            <a:off x="6467290" y="10490020"/>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800">
                <a:solidFill>
                  <a:srgbClr val="FFFFFF"/>
                </a:solidFill>
                <a:latin typeface="Source Sans Pro"/>
                <a:ea typeface="Source Sans Pro"/>
                <a:cs typeface="Source Sans Pro"/>
                <a:sym typeface="Source Sans Pro"/>
              </a:defRPr>
            </a:lvl1pPr>
          </a:lstStyle>
          <a:p>
            <a:pPr/>
            <a:r>
              <a:t>Build app or write paper</a:t>
            </a:r>
          </a:p>
        </p:txBody>
      </p:sp>
      <p:sp>
        <p:nvSpPr>
          <p:cNvPr id="1009" name="Write code to apply a modeling algorithm."/>
          <p:cNvSpPr/>
          <p:nvPr/>
        </p:nvSpPr>
        <p:spPr>
          <a:xfrm>
            <a:off x="17573285" y="8253031"/>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100">
                <a:solidFill>
                  <a:srgbClr val="FFFFFF"/>
                </a:solidFill>
                <a:latin typeface="Source Sans Pro"/>
                <a:ea typeface="Source Sans Pro"/>
                <a:cs typeface="Source Sans Pro"/>
                <a:sym typeface="Source Sans Pro"/>
              </a:defRPr>
            </a:lvl1pPr>
          </a:lstStyle>
          <a:p>
            <a:pPr/>
            <a:r>
              <a:t>Write code to apply a modeling algorithm.</a:t>
            </a:r>
          </a:p>
        </p:txBody>
      </p:sp>
      <p:sp>
        <p:nvSpPr>
          <p:cNvPr id="1010" name="Transform the data. Do feature engineering."/>
          <p:cNvSpPr/>
          <p:nvPr/>
        </p:nvSpPr>
        <p:spPr>
          <a:xfrm>
            <a:off x="18451774" y="6016043"/>
            <a:ext cx="3603831" cy="1671214"/>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100">
                <a:solidFill>
                  <a:srgbClr val="FFFFFF"/>
                </a:solidFill>
                <a:latin typeface="Source Sans Pro"/>
                <a:ea typeface="Source Sans Pro"/>
                <a:cs typeface="Source Sans Pro"/>
                <a:sym typeface="Source Sans Pro"/>
              </a:defRPr>
            </a:lvl1pPr>
          </a:lstStyle>
          <a:p>
            <a:pPr/>
            <a:r>
              <a:t>Transform the data. Do feature engineering.</a:t>
            </a:r>
          </a:p>
        </p:txBody>
      </p:sp>
      <p:sp>
        <p:nvSpPr>
          <p:cNvPr id="1011" name="Visualize the data and/or results"/>
          <p:cNvSpPr/>
          <p:nvPr/>
        </p:nvSpPr>
        <p:spPr>
          <a:xfrm>
            <a:off x="14668465" y="10490020"/>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300">
                <a:solidFill>
                  <a:srgbClr val="FFFFFF"/>
                </a:solidFill>
                <a:latin typeface="Source Sans Pro"/>
                <a:ea typeface="Source Sans Pro"/>
                <a:cs typeface="Source Sans Pro"/>
                <a:sym typeface="Source Sans Pro"/>
              </a:defRPr>
            </a:lvl1pPr>
          </a:lstStyle>
          <a:p>
            <a:pPr/>
            <a:r>
              <a:t>Visualize the data and/or results</a:t>
            </a:r>
          </a:p>
        </p:txBody>
      </p:sp>
      <p:sp>
        <p:nvSpPr>
          <p:cNvPr id="1012" name="Tidy data into useable form"/>
          <p:cNvSpPr/>
          <p:nvPr/>
        </p:nvSpPr>
        <p:spPr>
          <a:xfrm>
            <a:off x="14668465" y="1720313"/>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600">
                <a:solidFill>
                  <a:srgbClr val="FFFFFF"/>
                </a:solidFill>
                <a:latin typeface="Source Sans Pro"/>
                <a:ea typeface="Source Sans Pro"/>
                <a:cs typeface="Source Sans Pro"/>
                <a:sym typeface="Source Sans Pro"/>
              </a:defRPr>
            </a:lvl1pPr>
          </a:lstStyle>
          <a:p>
            <a:pPr/>
            <a:r>
              <a:t>Tidy data into useable form</a:t>
            </a:r>
          </a:p>
        </p:txBody>
      </p:sp>
      <p:sp>
        <p:nvSpPr>
          <p:cNvPr id="1013" name="Import data into software"/>
          <p:cNvSpPr/>
          <p:nvPr/>
        </p:nvSpPr>
        <p:spPr>
          <a:xfrm>
            <a:off x="10386545" y="957418"/>
            <a:ext cx="3603831" cy="1671214"/>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600">
                <a:solidFill>
                  <a:srgbClr val="FFFFFF"/>
                </a:solidFill>
                <a:latin typeface="Source Sans Pro"/>
                <a:ea typeface="Source Sans Pro"/>
                <a:cs typeface="Source Sans Pro"/>
                <a:sym typeface="Source Sans Pro"/>
              </a:defRPr>
            </a:lvl1pPr>
          </a:lstStyle>
          <a:p>
            <a:pPr/>
            <a:r>
              <a:t>Import data into software</a:t>
            </a:r>
          </a:p>
        </p:txBody>
      </p:sp>
      <p:sp>
        <p:nvSpPr>
          <p:cNvPr id="1014" name="Form Hypothesis"/>
          <p:cNvSpPr/>
          <p:nvPr/>
        </p:nvSpPr>
        <p:spPr>
          <a:xfrm>
            <a:off x="2328394" y="6022393"/>
            <a:ext cx="3603831" cy="1671214"/>
          </a:xfrm>
          <a:prstGeom prst="rect">
            <a:avLst/>
          </a:prstGeom>
          <a:solidFill>
            <a:srgbClr val="78AAD6"/>
          </a:solidFill>
          <a:ln w="25400">
            <a:solidFill>
              <a:srgbClr val="407AAA"/>
            </a:solidFill>
            <a:miter lim="400000"/>
          </a:ln>
          <a:extLst>
            <a:ext uri="{C572A759-6A51-4108-AA02-DFA0A04FC94B}">
              <ma14:wrappingTextBoxFlag xmlns:ma14="http://schemas.microsoft.com/office/mac/drawingml/2011/main" val="1"/>
            </a:ext>
          </a:extLst>
        </p:spPr>
        <p:txBody>
          <a:bodyPr lIns="50800" tIns="50800" rIns="50800" bIns="50800"/>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Form Hypothesis</a:t>
            </a:r>
          </a:p>
        </p:txBody>
      </p:sp>
      <p:sp>
        <p:nvSpPr>
          <p:cNvPr id="1015" name="Design Experiment"/>
          <p:cNvSpPr/>
          <p:nvPr/>
        </p:nvSpPr>
        <p:spPr>
          <a:xfrm>
            <a:off x="3287208" y="3776359"/>
            <a:ext cx="3603831" cy="1671214"/>
          </a:xfrm>
          <a:prstGeom prst="rect">
            <a:avLst/>
          </a:prstGeom>
          <a:solidFill>
            <a:srgbClr val="78AAD6"/>
          </a:solidFill>
          <a:ln w="25400">
            <a:solidFill>
              <a:srgbClr val="407AAA"/>
            </a:solidFill>
            <a:miter lim="400000"/>
          </a:ln>
          <a:extLst>
            <a:ext uri="{C572A759-6A51-4108-AA02-DFA0A04FC94B}">
              <ma14:wrappingTextBoxFlag xmlns:ma14="http://schemas.microsoft.com/office/mac/drawingml/2011/main" val="1"/>
            </a:ext>
          </a:extLst>
        </p:spPr>
        <p:txBody>
          <a:bodyPr lIns="50800" tIns="50800" rIns="50800" bIns="50800"/>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Design Experiment</a:t>
            </a:r>
          </a:p>
        </p:txBody>
      </p:sp>
      <p:sp>
        <p:nvSpPr>
          <p:cNvPr id="1016" name="Collect…"/>
          <p:cNvSpPr/>
          <p:nvPr/>
        </p:nvSpPr>
        <p:spPr>
          <a:xfrm>
            <a:off x="6098273" y="1720313"/>
            <a:ext cx="3603831" cy="1671215"/>
          </a:xfrm>
          <a:prstGeom prst="rect">
            <a:avLst/>
          </a:prstGeom>
          <a:solidFill>
            <a:srgbClr val="78AAD6"/>
          </a:solidFill>
          <a:ln w="25400">
            <a:solidFill>
              <a:srgbClr val="407AAA"/>
            </a:solidFill>
            <a:miter lim="400000"/>
          </a:ln>
          <a:extLst>
            <a:ext uri="{C572A759-6A51-4108-AA02-DFA0A04FC94B}">
              <ma14:wrappingTextBoxFlag xmlns:ma14="http://schemas.microsoft.com/office/mac/drawingml/2011/main" val="1"/>
            </a:ext>
          </a:extLst>
        </p:spPr>
        <p:txBody>
          <a:bodyPr lIns="50800" tIns="50800" rIns="50800" bIns="50800"/>
          <a:lstStyle/>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t>Collect </a:t>
            </a:r>
          </a:p>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t>Data</a:t>
            </a:r>
          </a:p>
        </p:txBody>
      </p:sp>
      <p:sp>
        <p:nvSpPr>
          <p:cNvPr id="1017" name="Explore or Test"/>
          <p:cNvSpPr/>
          <p:nvPr/>
        </p:nvSpPr>
        <p:spPr>
          <a:xfrm>
            <a:off x="17573285" y="3776359"/>
            <a:ext cx="3603831" cy="1671214"/>
          </a:xfrm>
          <a:prstGeom prst="rect">
            <a:avLst/>
          </a:prstGeom>
          <a:solidFill>
            <a:srgbClr val="78AAD6"/>
          </a:solidFill>
          <a:ln w="25400">
            <a:solidFill>
              <a:srgbClr val="407AAA"/>
            </a:solidFill>
            <a:miter lim="400000"/>
          </a:ln>
          <a:extLst>
            <a:ext uri="{C572A759-6A51-4108-AA02-DFA0A04FC94B}">
              <ma14:wrappingTextBoxFlag xmlns:ma14="http://schemas.microsoft.com/office/mac/drawingml/2011/main" val="1"/>
            </a:ext>
          </a:extLst>
        </p:spPr>
        <p:txBody>
          <a:bodyPr lIns="50800" tIns="50800" rIns="50800" bIns="50800"/>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Explore or Test</a:t>
            </a:r>
          </a:p>
        </p:txBody>
      </p:sp>
      <p:sp>
        <p:nvSpPr>
          <p:cNvPr id="1018" name="Communicate Results"/>
          <p:cNvSpPr/>
          <p:nvPr/>
        </p:nvSpPr>
        <p:spPr>
          <a:xfrm>
            <a:off x="10577403" y="11087368"/>
            <a:ext cx="3603831" cy="1671215"/>
          </a:xfrm>
          <a:prstGeom prst="rect">
            <a:avLst/>
          </a:prstGeom>
          <a:solidFill>
            <a:srgbClr val="78AAD6"/>
          </a:solidFill>
          <a:ln w="25400">
            <a:solidFill>
              <a:srgbClr val="407AAA"/>
            </a:solidFill>
            <a:miter lim="400000"/>
          </a:ln>
          <a:extLst>
            <a:ext uri="{C572A759-6A51-4108-AA02-DFA0A04FC94B}">
              <ma14:wrappingTextBoxFlag xmlns:ma14="http://schemas.microsoft.com/office/mac/drawingml/2011/main" val="1"/>
            </a:ext>
          </a:extLst>
        </p:spPr>
        <p:txBody>
          <a:bodyPr lIns="50800" tIns="50800" rIns="50800" bIns="50800"/>
          <a:lstStyle/>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rPr sz="4500"/>
              <a:t>Communicate</a:t>
            </a:r>
            <a:r>
              <a:t> Results</a:t>
            </a:r>
          </a:p>
        </p:txBody>
      </p:sp>
      <p:sp>
        <p:nvSpPr>
          <p:cNvPr id="1019" name="Display by Adolfo A ́lvarez"/>
          <p:cNvSpPr txBox="1"/>
          <p:nvPr/>
        </p:nvSpPr>
        <p:spPr>
          <a:xfrm>
            <a:off x="276359" y="13101090"/>
            <a:ext cx="2314893" cy="548641"/>
          </a:xfrm>
          <a:prstGeom prst="rect">
            <a:avLst/>
          </a:prstGeom>
          <a:ln w="12700">
            <a:miter lim="400000"/>
          </a:ln>
          <a:extLst>
            <a:ext uri="{C572A759-6A51-4108-AA02-DFA0A04FC94B}">
              <ma14:wrappingTextBoxFlag xmlns:ma14="http://schemas.microsoft.com/office/mac/drawingml/2011/main" val="1"/>
            </a:ext>
          </a:extLst>
        </p:spPr>
        <p:txBody>
          <a:bodyPr wrap="none" lIns="121919" tIns="121919" rIns="121919" bIns="121919">
            <a:spAutoFit/>
          </a:bodyPr>
          <a:lstStyle/>
          <a:p>
            <a:pPr algn="l" defTabSz="1219200">
              <a:lnSpc>
                <a:spcPts val="4000"/>
              </a:lnSpc>
              <a:spcBef>
                <a:spcPts val="1200"/>
              </a:spcBef>
              <a:defRPr sz="1500">
                <a:latin typeface="Source Sans Pro"/>
                <a:ea typeface="Source Sans Pro"/>
                <a:cs typeface="Source Sans Pro"/>
                <a:sym typeface="Source Sans Pro"/>
              </a:defRPr>
            </a:pPr>
            <a:r>
              <a:t>Display by Adolfo A</a:t>
            </a:r>
            <a:r>
              <a:rPr baseline="33333"/>
              <a:t> ́</a:t>
            </a:r>
            <a:r>
              <a:t>lvarez </a:t>
            </a:r>
          </a:p>
        </p:txBody>
      </p:sp>
      <p:sp>
        <p:nvSpPr>
          <p:cNvPr id="1020" name="CC by RStudio"/>
          <p:cNvSpPr txBox="1"/>
          <p:nvPr/>
        </p:nvSpPr>
        <p:spPr>
          <a:xfrm>
            <a:off x="327778" y="12762042"/>
            <a:ext cx="2003109"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4" invalidUrl="" action="" tgtFrame="" tooltip="" history="1" highlightClick="0" endSnd="0"/>
              </a:defRPr>
            </a:lvl1pPr>
          </a:lstStyle>
          <a:p>
            <a:pPr>
              <a:defRPr u="none"/>
            </a:pPr>
            <a:r>
              <a:rPr u="sng">
                <a:hlinkClick r:id="rId4" invalidUrl="" action="" tgtFrame="" tooltip="" history="1" highlightClick="0" endSnd="0"/>
              </a:rPr>
              <a:t>CC by RStudio</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022"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1023" name="Tidy tools"/>
          <p:cNvSpPr txBox="1"/>
          <p:nvPr/>
        </p:nvSpPr>
        <p:spPr>
          <a:xfrm>
            <a:off x="4025134" y="486187"/>
            <a:ext cx="16368497"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0000">
                <a:latin typeface="Source Sans Pro"/>
                <a:ea typeface="Source Sans Pro"/>
                <a:cs typeface="Source Sans Pro"/>
                <a:sym typeface="Source Sans Pro"/>
              </a:defRPr>
            </a:lvl1pPr>
          </a:lstStyle>
          <a:p>
            <a:pPr/>
            <a:r>
              <a:t>Tidy tools</a:t>
            </a:r>
          </a:p>
        </p:txBody>
      </p:sp>
      <p:sp>
        <p:nvSpPr>
          <p:cNvPr id="1024" name="Functions are easiest to use when they are:…"/>
          <p:cNvSpPr txBox="1"/>
          <p:nvPr/>
        </p:nvSpPr>
        <p:spPr>
          <a:xfrm>
            <a:off x="2459850" y="2373799"/>
            <a:ext cx="19499065" cy="896840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lgn="l">
              <a:spcBef>
                <a:spcPts val="3000"/>
              </a:spcBef>
              <a:defRPr sz="6000">
                <a:latin typeface="Source Sans Pro Light"/>
                <a:ea typeface="Source Sans Pro Light"/>
                <a:cs typeface="Source Sans Pro Light"/>
                <a:sym typeface="Source Sans Pro Light"/>
              </a:defRPr>
            </a:pPr>
            <a:r>
              <a:t>Functions are easiest to use when they are:</a:t>
            </a:r>
          </a:p>
          <a:p>
            <a:pPr marL="762000" indent="-762000" algn="l">
              <a:buSzPct val="100000"/>
              <a:buAutoNum type="arabicPeriod" startAt="1"/>
              <a:defRPr sz="6000">
                <a:latin typeface="Source Sans Pro Light"/>
                <a:ea typeface="Source Sans Pro Light"/>
                <a:cs typeface="Source Sans Pro Light"/>
                <a:sym typeface="Source Sans Pro Light"/>
              </a:defRPr>
            </a:pPr>
            <a:r>
              <a:rPr b="1">
                <a:latin typeface="Source Sans Pro"/>
                <a:ea typeface="Source Sans Pro"/>
                <a:cs typeface="Source Sans Pro"/>
                <a:sym typeface="Source Sans Pro"/>
              </a:rPr>
              <a:t>Simple</a:t>
            </a:r>
            <a:r>
              <a:t> - They do one thing, and they do it  well</a:t>
            </a:r>
          </a:p>
          <a:p>
            <a:pPr marL="762000" indent="-762000" algn="l">
              <a:buSzPct val="100000"/>
              <a:buAutoNum type="arabicPeriod" startAt="1"/>
              <a:defRPr sz="6000">
                <a:latin typeface="Source Sans Pro Light"/>
                <a:ea typeface="Source Sans Pro Light"/>
                <a:cs typeface="Source Sans Pro Light"/>
                <a:sym typeface="Source Sans Pro Light"/>
              </a:defRPr>
            </a:pPr>
            <a:r>
              <a:rPr b="1">
                <a:latin typeface="Source Sans Pro"/>
                <a:ea typeface="Source Sans Pro"/>
                <a:cs typeface="Source Sans Pro"/>
                <a:sym typeface="Source Sans Pro"/>
              </a:rPr>
              <a:t>Composable</a:t>
            </a:r>
            <a:r>
              <a:t> - They can be combined with other functions for multi-step operations</a:t>
            </a:r>
          </a:p>
          <a:p>
            <a:pPr marL="762000" indent="-762000" algn="l">
              <a:spcBef>
                <a:spcPts val="3000"/>
              </a:spcBef>
              <a:buSzPct val="100000"/>
              <a:buAutoNum type="arabicPeriod" startAt="1"/>
              <a:defRPr sz="6000">
                <a:latin typeface="Source Sans Pro Light"/>
                <a:ea typeface="Source Sans Pro Light"/>
                <a:cs typeface="Source Sans Pro Light"/>
                <a:sym typeface="Source Sans Pro Light"/>
              </a:defRPr>
            </a:pPr>
            <a:r>
              <a:rPr b="1">
                <a:latin typeface="Source Sans Pro"/>
                <a:ea typeface="Source Sans Pro"/>
                <a:cs typeface="Source Sans Pro"/>
                <a:sym typeface="Source Sans Pro"/>
              </a:rPr>
              <a:t>Smart</a:t>
            </a:r>
            <a:r>
              <a:t> - They can use R objects as input.</a:t>
            </a:r>
          </a:p>
          <a:p>
            <a:pPr algn="l">
              <a:defRPr sz="6000">
                <a:latin typeface="Source Sans Pro Light"/>
                <a:ea typeface="Source Sans Pro Light"/>
                <a:cs typeface="Source Sans Pro Light"/>
                <a:sym typeface="Source Sans Pro Light"/>
              </a:defRPr>
            </a:pPr>
            <a:r>
              <a:t>Tidy functions do these things in a specific way.</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026"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1027" name="Tidy data"/>
          <p:cNvSpPr txBox="1"/>
          <p:nvPr/>
        </p:nvSpPr>
        <p:spPr>
          <a:xfrm>
            <a:off x="4025134" y="486187"/>
            <a:ext cx="16368497"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0000">
                <a:latin typeface="Source Sans Pro"/>
                <a:ea typeface="Source Sans Pro"/>
                <a:cs typeface="Source Sans Pro"/>
                <a:sym typeface="Source Sans Pro"/>
              </a:defRPr>
            </a:lvl1pPr>
          </a:lstStyle>
          <a:p>
            <a:pPr/>
            <a:r>
              <a:t>Tidy data</a:t>
            </a:r>
          </a:p>
        </p:txBody>
      </p:sp>
      <p:sp>
        <p:nvSpPr>
          <p:cNvPr id="1028" name="Tidy functions all expect and return the same data structure, known as tidy data:"/>
          <p:cNvSpPr txBox="1"/>
          <p:nvPr/>
        </p:nvSpPr>
        <p:spPr>
          <a:xfrm>
            <a:off x="5110508" y="3514476"/>
            <a:ext cx="14197749" cy="75251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a:spcBef>
                <a:spcPts val="5000"/>
              </a:spcBef>
              <a:defRPr sz="6000">
                <a:latin typeface="Source Sans Pro Light"/>
                <a:ea typeface="Source Sans Pro Light"/>
                <a:cs typeface="Source Sans Pro Light"/>
                <a:sym typeface="Source Sans Pro Light"/>
              </a:defRPr>
            </a:pPr>
            <a:r>
              <a:t>Tidy functions all expect and return the same data structure, known as </a:t>
            </a:r>
            <a:r>
              <a:rPr b="1">
                <a:latin typeface="Source Sans Pro"/>
                <a:ea typeface="Source Sans Pro"/>
                <a:cs typeface="Source Sans Pro"/>
                <a:sym typeface="Source Sans Pro"/>
              </a:rPr>
              <a:t>tidy data</a:t>
            </a:r>
            <a:r>
              <a:t>:</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030" name="Your Turn"/>
          <p:cNvSpPr txBox="1"/>
          <p:nvPr>
            <p:ph type="title" idx="4294967295"/>
          </p:nvPr>
        </p:nvSpPr>
        <p:spPr>
          <a:xfrm>
            <a:off x="4833937" y="357187"/>
            <a:ext cx="14716126" cy="3429001"/>
          </a:xfrm>
          <a:prstGeom prst="rect">
            <a:avLst/>
          </a:prstGeom>
        </p:spPr>
        <p:txBody>
          <a:bodyPr lIns="71437" tIns="71437" rIns="71437" bIns="71437"/>
          <a:lstStyle>
            <a:lvl1pPr algn="ctr" defTabSz="584200">
              <a:defRPr cap="none" sz="11800">
                <a:solidFill>
                  <a:srgbClr val="005493"/>
                </a:solidFill>
                <a:latin typeface="Source Sans Pro"/>
                <a:ea typeface="Source Sans Pro"/>
                <a:cs typeface="Source Sans Pro"/>
                <a:sym typeface="Source Sans Pro"/>
              </a:defRPr>
            </a:lvl1pPr>
          </a:lstStyle>
          <a:p>
            <a:pPr/>
            <a:r>
              <a:t>Your Turn</a:t>
            </a:r>
          </a:p>
        </p:txBody>
      </p:sp>
      <p:sp>
        <p:nvSpPr>
          <p:cNvPr id="1031" name="Discuss in your group:…"/>
          <p:cNvSpPr txBox="1"/>
          <p:nvPr>
            <p:ph type="body" idx="4294967295"/>
          </p:nvPr>
        </p:nvSpPr>
        <p:spPr>
          <a:xfrm>
            <a:off x="1445226" y="3482790"/>
            <a:ext cx="21493548" cy="6750420"/>
          </a:xfrm>
          <a:prstGeom prst="rect">
            <a:avLst/>
          </a:prstGeom>
        </p:spPr>
        <p:txBody>
          <a:bodyPr lIns="71437" tIns="71437" rIns="71437" bIns="71437"/>
          <a:lstStyle/>
          <a:p>
            <a:pPr marL="0" indent="0" defTabSz="584200">
              <a:spcBef>
                <a:spcPts val="2400"/>
              </a:spcBef>
              <a:buSzTx/>
              <a:buNone/>
              <a:defRPr sz="6700">
                <a:solidFill>
                  <a:srgbClr val="005493"/>
                </a:solidFill>
                <a:latin typeface="Source Sans Pro"/>
                <a:ea typeface="Source Sans Pro"/>
                <a:cs typeface="Source Sans Pro"/>
                <a:sym typeface="Source Sans Pro"/>
              </a:defRPr>
            </a:pPr>
            <a:r>
              <a:t>Discuss in your group: </a:t>
            </a:r>
          </a:p>
          <a:p>
            <a:pPr marL="0" indent="0" defTabSz="584200">
              <a:spcBef>
                <a:spcPts val="2400"/>
              </a:spcBef>
              <a:buSzTx/>
              <a:buNone/>
              <a:defRPr sz="6700">
                <a:solidFill>
                  <a:srgbClr val="005493"/>
                </a:solidFill>
                <a:latin typeface="Source Sans Pro"/>
                <a:ea typeface="Source Sans Pro"/>
                <a:cs typeface="Source Sans Pro"/>
                <a:sym typeface="Source Sans Pro"/>
              </a:defRPr>
            </a:pPr>
            <a:r>
              <a:t>"What is the difference between a number and a piece of data?"</a:t>
            </a:r>
          </a:p>
        </p:txBody>
      </p:sp>
      <p:pic>
        <p:nvPicPr>
          <p:cNvPr id="1032" name="Timer_Black_W_10_Alarm-6.mov" descr="Timer_Black_W_10_Alarm-6.mov"/>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19088406" y="11645648"/>
            <a:ext cx="4544635" cy="1359812"/>
          </a:xfrm>
          <a:prstGeom prst="rect">
            <a:avLst/>
          </a:prstGeom>
          <a:ln w="12700">
            <a:solidFill>
              <a:srgbClr val="A6AAA9"/>
            </a:solidFill>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0000000" fill="hold"/>
                                        <p:tgtEl>
                                          <p:spTgt spid="1032"/>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032"/>
                </p:tgtEl>
              </p:cMediaNode>
            </p:vide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show="0" showMasterSp="1" showMasterPhAnim="1">
  <p:cSld>
    <p:bg>
      <p:bgPr>
        <a:gradFill flip="none" rotWithShape="1">
          <a:gsLst>
            <a:gs pos="0">
              <a:srgbClr val="A3C586"/>
            </a:gs>
            <a:gs pos="74003">
              <a:srgbClr val="8EB16F"/>
            </a:gs>
            <a:gs pos="100000">
              <a:srgbClr val="789D57"/>
            </a:gs>
          </a:gsLst>
          <a:path path="circle">
            <a:fillToRect l="50000" t="50000" r="50000" b="50000"/>
          </a:path>
        </a:gradFill>
      </p:bgPr>
    </p:bg>
    <p:spTree>
      <p:nvGrpSpPr>
        <p:cNvPr id="1" name=""/>
        <p:cNvGrpSpPr/>
        <p:nvPr/>
      </p:nvGrpSpPr>
      <p:grpSpPr>
        <a:xfrm>
          <a:off x="0" y="0"/>
          <a:ext cx="0" cy="0"/>
          <a:chOff x="0" y="0"/>
          <a:chExt cx="0" cy="0"/>
        </a:xfrm>
      </p:grpSpPr>
      <p:sp>
        <p:nvSpPr>
          <p:cNvPr id="1034" name="&quot;Data are not just numbers,…"/>
          <p:cNvSpPr txBox="1"/>
          <p:nvPr/>
        </p:nvSpPr>
        <p:spPr>
          <a:xfrm>
            <a:off x="2833687" y="3949699"/>
            <a:ext cx="18716626" cy="5816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10000">
                <a:solidFill>
                  <a:srgbClr val="FFFFFF"/>
                </a:solidFill>
                <a:latin typeface="Source Sans Pro"/>
                <a:ea typeface="Source Sans Pro"/>
                <a:cs typeface="Source Sans Pro"/>
                <a:sym typeface="Source Sans Pro"/>
              </a:defRPr>
            </a:pPr>
            <a:r>
              <a:t>"Data are not just numbers, </a:t>
            </a:r>
          </a:p>
          <a:p>
            <a:pPr algn="l">
              <a:defRPr sz="10000">
                <a:solidFill>
                  <a:srgbClr val="FFFFFF"/>
                </a:solidFill>
                <a:latin typeface="Source Sans Pro"/>
                <a:ea typeface="Source Sans Pro"/>
                <a:cs typeface="Source Sans Pro"/>
                <a:sym typeface="Source Sans Pro"/>
              </a:defRPr>
            </a:pPr>
            <a:r>
              <a:t>they are numbers with a context." </a:t>
            </a:r>
          </a:p>
          <a:p>
            <a:pPr algn="l">
              <a:defRPr sz="10000">
                <a:solidFill>
                  <a:srgbClr val="FFFFFF"/>
                </a:solidFill>
                <a:latin typeface="Source Sans Pro"/>
                <a:ea typeface="Source Sans Pro"/>
                <a:cs typeface="Source Sans Pro"/>
                <a:sym typeface="Source Sans Pro"/>
              </a:defRPr>
            </a:pPr>
          </a:p>
          <a:p>
            <a:pPr algn="r">
              <a:defRPr sz="6000">
                <a:solidFill>
                  <a:srgbClr val="FFFFFF"/>
                </a:solidFill>
                <a:latin typeface="Source Sans Pro"/>
                <a:ea typeface="Source Sans Pro"/>
                <a:cs typeface="Source Sans Pro"/>
                <a:sym typeface="Source Sans Pro"/>
              </a:defRPr>
            </a:pPr>
            <a:r>
              <a:t>- George Cobb and David Moore (1997)</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036"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aphicFrame>
        <p:nvGraphicFramePr>
          <p:cNvPr id="1037" name="Table"/>
          <p:cNvGraphicFramePr/>
          <p:nvPr/>
        </p:nvGraphicFramePr>
        <p:xfrm>
          <a:off x="1192032" y="3130550"/>
          <a:ext cx="14399822" cy="5931329"/>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3441700"/>
                <a:gridCol w="3441700"/>
                <a:gridCol w="3894652"/>
              </a:tblGrid>
              <a:tr h="1955800">
                <a:tc>
                  <a:txBody>
                    <a:bodyPr/>
                    <a:lstStyle/>
                    <a:p>
                      <a:pPr defTabSz="584200">
                        <a:lnSpc>
                          <a:spcPct val="90000"/>
                        </a:lnSpc>
                        <a:spcBef>
                          <a:spcPts val="2500"/>
                        </a:spcBef>
                        <a:defRPr b="0" sz="7000">
                          <a:latin typeface="Source Sans Pro Black"/>
                          <a:ea typeface="Source Sans Pro Black"/>
                          <a:cs typeface="Source Sans Pro Black"/>
                          <a:sym typeface="Source Sans Pro Black"/>
                        </a:defRPr>
                      </a:pPr>
                      <a:r>
                        <a:t>Subject</a:t>
                      </a:r>
                    </a:p>
                    <a:p>
                      <a:pPr defTabSz="584200">
                        <a:lnSpc>
                          <a:spcPct val="90000"/>
                        </a:lnSpc>
                        <a:spcBef>
                          <a:spcPts val="2400"/>
                        </a:spcBef>
                        <a:defRPr b="0" sz="5000">
                          <a:latin typeface="Source Sans Pro Black"/>
                          <a:ea typeface="Source Sans Pro Black"/>
                          <a:cs typeface="Source Sans Pro Black"/>
                          <a:sym typeface="Source Sans Pro Black"/>
                        </a:defRPr>
                      </a:pPr>
                      <a:r>
                        <a:rPr>
                          <a:latin typeface="Source Sans Pro"/>
                          <a:ea typeface="Source Sans Pro"/>
                          <a:cs typeface="Source Sans Pro"/>
                          <a:sym typeface="Source Sans Pro"/>
                        </a:rPr>
                        <a:t>(car)</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lnSpc>
                          <a:spcPct val="90000"/>
                        </a:lnSpc>
                        <a:spcBef>
                          <a:spcPts val="2500"/>
                        </a:spcBef>
                        <a:defRPr b="0" sz="7000">
                          <a:latin typeface="Source Sans Pro Black"/>
                          <a:ea typeface="Source Sans Pro Black"/>
                          <a:cs typeface="Source Sans Pro Black"/>
                          <a:sym typeface="Source Sans Pro Black"/>
                        </a:defRPr>
                      </a:pPr>
                      <a:r>
                        <a:t>Speed </a:t>
                      </a:r>
                      <a:r>
                        <a:rPr sz="5000">
                          <a:latin typeface="Source Sans Pro"/>
                          <a:ea typeface="Source Sans Pro"/>
                          <a:cs typeface="Source Sans Pro"/>
                          <a:sym typeface="Source Sans Pro"/>
                        </a:rPr>
                        <a:t>(mph)</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lnSpc>
                          <a:spcPct val="90000"/>
                        </a:lnSpc>
                        <a:spcBef>
                          <a:spcPts val="2500"/>
                        </a:spcBef>
                        <a:defRPr b="0" sz="7000">
                          <a:latin typeface="Source Sans Pro Black"/>
                          <a:ea typeface="Source Sans Pro Black"/>
                          <a:cs typeface="Source Sans Pro Black"/>
                          <a:sym typeface="Source Sans Pro Black"/>
                        </a:defRPr>
                      </a:pPr>
                      <a:r>
                        <a:t>Distance </a:t>
                      </a:r>
                      <a:r>
                        <a:rPr sz="5000">
                          <a:latin typeface="Source Sans Pro"/>
                          <a:ea typeface="Source Sans Pro"/>
                          <a:cs typeface="Source Sans Pro"/>
                          <a:sym typeface="Source Sans Pro"/>
                        </a:rPr>
                        <a:t>(ft)</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r h="1270000">
                <a:tc>
                  <a:txBody>
                    <a:bodyPr/>
                    <a:lstStyle/>
                    <a:p>
                      <a:pPr defTabSz="584200">
                        <a:spcBef>
                          <a:spcPts val="2400"/>
                        </a:spcBef>
                        <a:defRPr sz="1800"/>
                      </a:pPr>
                      <a:r>
                        <a:rPr sz="6000">
                          <a:latin typeface="Source Sans Pro"/>
                          <a:ea typeface="Source Sans Pro"/>
                          <a:cs typeface="Source Sans Pro"/>
                          <a:sym typeface="Source Sans Pro"/>
                        </a:rPr>
                        <a:t>1</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25</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85</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r h="1270000">
                <a:tc>
                  <a:txBody>
                    <a:bodyPr/>
                    <a:lstStyle/>
                    <a:p>
                      <a:pPr defTabSz="584200">
                        <a:spcBef>
                          <a:spcPts val="2400"/>
                        </a:spcBef>
                        <a:defRPr sz="1800"/>
                      </a:pPr>
                      <a:r>
                        <a:rPr sz="6000">
                          <a:latin typeface="Source Sans Pro"/>
                          <a:ea typeface="Source Sans Pro"/>
                          <a:cs typeface="Source Sans Pro"/>
                          <a:sym typeface="Source Sans Pro"/>
                        </a:rPr>
                        <a:t>2</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24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120</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r h="1270000">
                <a:tc>
                  <a:txBody>
                    <a:bodyPr/>
                    <a:lstStyle/>
                    <a:p>
                      <a:pPr defTabSz="584200">
                        <a:spcBef>
                          <a:spcPts val="2400"/>
                        </a:spcBef>
                        <a:defRPr sz="1800"/>
                      </a:pPr>
                      <a:r>
                        <a:rPr sz="6000">
                          <a:latin typeface="Source Sans Pro"/>
                          <a:ea typeface="Source Sans Pro"/>
                          <a:cs typeface="Source Sans Pro"/>
                          <a:sym typeface="Source Sans Pro"/>
                        </a:rPr>
                        <a:t>3</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24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93</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r h="1270000">
                <a:tc>
                  <a:txBody>
                    <a:bodyPr/>
                    <a:lstStyle/>
                    <a:p>
                      <a:pPr defTabSz="584200">
                        <a:spcBef>
                          <a:spcPts val="2400"/>
                        </a:spcBef>
                        <a:defRPr sz="1800"/>
                      </a:pPr>
                      <a:r>
                        <a:rPr sz="6000">
                          <a:latin typeface="Source Sans Pro"/>
                          <a:ea typeface="Source Sans Pro"/>
                          <a:cs typeface="Source Sans Pro"/>
                          <a:sym typeface="Source Sans Pro"/>
                        </a:rPr>
                        <a:t>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24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92</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bl>
          </a:graphicData>
        </a:graphic>
      </p:graphicFrame>
      <p:graphicFrame>
        <p:nvGraphicFramePr>
          <p:cNvPr id="1038" name="Table"/>
          <p:cNvGraphicFramePr/>
          <p:nvPr/>
        </p:nvGraphicFramePr>
        <p:xfrm>
          <a:off x="1192032" y="3130550"/>
          <a:ext cx="14399822" cy="5931329"/>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3441700"/>
                <a:gridCol w="3441700"/>
                <a:gridCol w="3894652"/>
              </a:tblGrid>
              <a:tr h="1955800">
                <a:tc>
                  <a:txBody>
                    <a:bodyPr/>
                    <a:lstStyle/>
                    <a:p>
                      <a:pPr defTabSz="584200">
                        <a:lnSpc>
                          <a:spcPct val="90000"/>
                        </a:lnSpc>
                        <a:spcBef>
                          <a:spcPts val="2500"/>
                        </a:spcBef>
                        <a:defRPr b="0" sz="7000">
                          <a:latin typeface="Source Sans Pro Black"/>
                          <a:ea typeface="Source Sans Pro Black"/>
                          <a:cs typeface="Source Sans Pro Black"/>
                          <a:sym typeface="Source Sans Pro Black"/>
                        </a:defRPr>
                      </a:pPr>
                      <a:r>
                        <a:t>Subject</a:t>
                      </a:r>
                    </a:p>
                    <a:p>
                      <a:pPr defTabSz="584200">
                        <a:lnSpc>
                          <a:spcPct val="90000"/>
                        </a:lnSpc>
                        <a:spcBef>
                          <a:spcPts val="2400"/>
                        </a:spcBef>
                        <a:defRPr b="0" sz="5000">
                          <a:latin typeface="Source Sans Pro Black"/>
                          <a:ea typeface="Source Sans Pro Black"/>
                          <a:cs typeface="Source Sans Pro Black"/>
                          <a:sym typeface="Source Sans Pro Black"/>
                        </a:defRPr>
                      </a:pPr>
                      <a:r>
                        <a:rPr>
                          <a:latin typeface="Source Sans Pro"/>
                          <a:ea typeface="Source Sans Pro"/>
                          <a:cs typeface="Source Sans Pro"/>
                          <a:sym typeface="Source Sans Pro"/>
                        </a:rPr>
                        <a:t>(car)</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lnSpc>
                          <a:spcPct val="90000"/>
                        </a:lnSpc>
                        <a:spcBef>
                          <a:spcPts val="2500"/>
                        </a:spcBef>
                        <a:defRPr b="0" sz="7000">
                          <a:latin typeface="Source Sans Pro Black"/>
                          <a:ea typeface="Source Sans Pro Black"/>
                          <a:cs typeface="Source Sans Pro Black"/>
                          <a:sym typeface="Source Sans Pro Black"/>
                        </a:defRPr>
                      </a:pPr>
                      <a:r>
                        <a:t>Speed </a:t>
                      </a:r>
                      <a:r>
                        <a:rPr sz="5000">
                          <a:latin typeface="Source Sans Pro"/>
                          <a:ea typeface="Source Sans Pro"/>
                          <a:cs typeface="Source Sans Pro"/>
                          <a:sym typeface="Source Sans Pro"/>
                        </a:rPr>
                        <a:t>(mph)</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solidFill>
                      <a:srgbClr val="407AAA"/>
                    </a:solidFill>
                  </a:tcPr>
                </a:tc>
                <a:tc>
                  <a:txBody>
                    <a:bodyPr/>
                    <a:lstStyle/>
                    <a:p>
                      <a:pPr defTabSz="584200">
                        <a:lnSpc>
                          <a:spcPct val="90000"/>
                        </a:lnSpc>
                        <a:spcBef>
                          <a:spcPts val="2500"/>
                        </a:spcBef>
                        <a:defRPr b="0" sz="7000">
                          <a:latin typeface="Source Sans Pro Black"/>
                          <a:ea typeface="Source Sans Pro Black"/>
                          <a:cs typeface="Source Sans Pro Black"/>
                          <a:sym typeface="Source Sans Pro Black"/>
                        </a:defRPr>
                      </a:pPr>
                      <a:r>
                        <a:t>Distance </a:t>
                      </a:r>
                      <a:r>
                        <a:rPr sz="5000">
                          <a:latin typeface="Source Sans Pro"/>
                          <a:ea typeface="Source Sans Pro"/>
                          <a:cs typeface="Source Sans Pro"/>
                          <a:sym typeface="Source Sans Pro"/>
                        </a:rPr>
                        <a:t>(ft)</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r h="1270000">
                <a:tc>
                  <a:txBody>
                    <a:bodyPr/>
                    <a:lstStyle/>
                    <a:p>
                      <a:pPr defTabSz="584200">
                        <a:spcBef>
                          <a:spcPts val="2400"/>
                        </a:spcBef>
                        <a:defRPr sz="1800"/>
                      </a:pPr>
                      <a:r>
                        <a:rPr sz="6000">
                          <a:latin typeface="Source Sans Pro"/>
                          <a:ea typeface="Source Sans Pro"/>
                          <a:cs typeface="Source Sans Pro"/>
                          <a:sym typeface="Source Sans Pro"/>
                        </a:rPr>
                        <a:t>1</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25</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solidFill>
                      <a:srgbClr val="78AAD6"/>
                    </a:solidFill>
                  </a:tcPr>
                </a:tc>
                <a:tc>
                  <a:txBody>
                    <a:bodyPr/>
                    <a:lstStyle/>
                    <a:p>
                      <a:pPr defTabSz="584200">
                        <a:spcBef>
                          <a:spcPts val="2400"/>
                        </a:spcBef>
                        <a:defRPr sz="1800"/>
                      </a:pPr>
                      <a:r>
                        <a:rPr sz="6000">
                          <a:latin typeface="Source Sans Pro"/>
                          <a:ea typeface="Source Sans Pro"/>
                          <a:cs typeface="Source Sans Pro"/>
                          <a:sym typeface="Source Sans Pro"/>
                        </a:rPr>
                        <a:t>85</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r h="1270000">
                <a:tc>
                  <a:txBody>
                    <a:bodyPr/>
                    <a:lstStyle/>
                    <a:p>
                      <a:pPr defTabSz="584200">
                        <a:spcBef>
                          <a:spcPts val="2400"/>
                        </a:spcBef>
                        <a:defRPr sz="1800"/>
                      </a:pPr>
                      <a:r>
                        <a:rPr sz="6000">
                          <a:latin typeface="Source Sans Pro"/>
                          <a:ea typeface="Source Sans Pro"/>
                          <a:cs typeface="Source Sans Pro"/>
                          <a:sym typeface="Source Sans Pro"/>
                        </a:rPr>
                        <a:t>2</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24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solidFill>
                      <a:srgbClr val="78AAD6"/>
                    </a:solidFill>
                  </a:tcPr>
                </a:tc>
                <a:tc>
                  <a:txBody>
                    <a:bodyPr/>
                    <a:lstStyle/>
                    <a:p>
                      <a:pPr defTabSz="584200">
                        <a:spcBef>
                          <a:spcPts val="2400"/>
                        </a:spcBef>
                        <a:defRPr sz="1800"/>
                      </a:pPr>
                      <a:r>
                        <a:rPr sz="6000">
                          <a:latin typeface="Source Sans Pro"/>
                          <a:ea typeface="Source Sans Pro"/>
                          <a:cs typeface="Source Sans Pro"/>
                          <a:sym typeface="Source Sans Pro"/>
                        </a:rPr>
                        <a:t>120</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r h="1270000">
                <a:tc>
                  <a:txBody>
                    <a:bodyPr/>
                    <a:lstStyle/>
                    <a:p>
                      <a:pPr defTabSz="584200">
                        <a:spcBef>
                          <a:spcPts val="2400"/>
                        </a:spcBef>
                        <a:defRPr sz="1800"/>
                      </a:pPr>
                      <a:r>
                        <a:rPr sz="6000">
                          <a:latin typeface="Source Sans Pro"/>
                          <a:ea typeface="Source Sans Pro"/>
                          <a:cs typeface="Source Sans Pro"/>
                          <a:sym typeface="Source Sans Pro"/>
                        </a:rPr>
                        <a:t>3</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24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solidFill>
                      <a:srgbClr val="78AAD6"/>
                    </a:solidFill>
                  </a:tcPr>
                </a:tc>
                <a:tc>
                  <a:txBody>
                    <a:bodyPr/>
                    <a:lstStyle/>
                    <a:p>
                      <a:pPr defTabSz="584200">
                        <a:spcBef>
                          <a:spcPts val="2400"/>
                        </a:spcBef>
                        <a:defRPr sz="1800"/>
                      </a:pPr>
                      <a:r>
                        <a:rPr sz="6000">
                          <a:latin typeface="Source Sans Pro"/>
                          <a:ea typeface="Source Sans Pro"/>
                          <a:cs typeface="Source Sans Pro"/>
                          <a:sym typeface="Source Sans Pro"/>
                        </a:rPr>
                        <a:t>93</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r h="1270000">
                <a:tc>
                  <a:txBody>
                    <a:bodyPr/>
                    <a:lstStyle/>
                    <a:p>
                      <a:pPr defTabSz="584200">
                        <a:spcBef>
                          <a:spcPts val="2400"/>
                        </a:spcBef>
                        <a:defRPr sz="1800"/>
                      </a:pPr>
                      <a:r>
                        <a:rPr sz="6000">
                          <a:latin typeface="Source Sans Pro"/>
                          <a:ea typeface="Source Sans Pro"/>
                          <a:cs typeface="Source Sans Pro"/>
                          <a:sym typeface="Source Sans Pro"/>
                        </a:rPr>
                        <a:t>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24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solidFill>
                      <a:srgbClr val="78AAD6"/>
                    </a:solidFill>
                  </a:tcPr>
                </a:tc>
                <a:tc>
                  <a:txBody>
                    <a:bodyPr/>
                    <a:lstStyle/>
                    <a:p>
                      <a:pPr defTabSz="584200">
                        <a:spcBef>
                          <a:spcPts val="2400"/>
                        </a:spcBef>
                        <a:defRPr sz="1800"/>
                      </a:pPr>
                      <a:r>
                        <a:rPr sz="6000">
                          <a:latin typeface="Source Sans Pro"/>
                          <a:ea typeface="Source Sans Pro"/>
                          <a:cs typeface="Source Sans Pro"/>
                          <a:sym typeface="Source Sans Pro"/>
                        </a:rPr>
                        <a:t>92</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bl>
          </a:graphicData>
        </a:graphic>
      </p:graphicFrame>
      <p:graphicFrame>
        <p:nvGraphicFramePr>
          <p:cNvPr id="1039" name="Table"/>
          <p:cNvGraphicFramePr/>
          <p:nvPr/>
        </p:nvGraphicFramePr>
        <p:xfrm>
          <a:off x="1192032" y="3130550"/>
          <a:ext cx="14399822" cy="5931329"/>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3441700"/>
                <a:gridCol w="3441700"/>
                <a:gridCol w="3894652"/>
              </a:tblGrid>
              <a:tr h="1955800">
                <a:tc>
                  <a:txBody>
                    <a:bodyPr/>
                    <a:lstStyle/>
                    <a:p>
                      <a:pPr defTabSz="584200">
                        <a:lnSpc>
                          <a:spcPct val="90000"/>
                        </a:lnSpc>
                        <a:spcBef>
                          <a:spcPts val="2500"/>
                        </a:spcBef>
                        <a:defRPr b="0" sz="7000">
                          <a:latin typeface="Source Sans Pro Black"/>
                          <a:ea typeface="Source Sans Pro Black"/>
                          <a:cs typeface="Source Sans Pro Black"/>
                          <a:sym typeface="Source Sans Pro Black"/>
                        </a:defRPr>
                      </a:pPr>
                      <a:r>
                        <a:t>Subject</a:t>
                      </a:r>
                    </a:p>
                    <a:p>
                      <a:pPr defTabSz="584200">
                        <a:lnSpc>
                          <a:spcPct val="90000"/>
                        </a:lnSpc>
                        <a:spcBef>
                          <a:spcPts val="2400"/>
                        </a:spcBef>
                        <a:defRPr b="0" sz="5000">
                          <a:latin typeface="Source Sans Pro Black"/>
                          <a:ea typeface="Source Sans Pro Black"/>
                          <a:cs typeface="Source Sans Pro Black"/>
                          <a:sym typeface="Source Sans Pro Black"/>
                        </a:defRPr>
                      </a:pPr>
                      <a:r>
                        <a:rPr>
                          <a:latin typeface="Source Sans Pro"/>
                          <a:ea typeface="Source Sans Pro"/>
                          <a:cs typeface="Source Sans Pro"/>
                          <a:sym typeface="Source Sans Pro"/>
                        </a:rPr>
                        <a:t>(car)</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lnSpc>
                          <a:spcPct val="90000"/>
                        </a:lnSpc>
                        <a:spcBef>
                          <a:spcPts val="2500"/>
                        </a:spcBef>
                        <a:defRPr b="0" sz="7000">
                          <a:latin typeface="Source Sans Pro Black"/>
                          <a:ea typeface="Source Sans Pro Black"/>
                          <a:cs typeface="Source Sans Pro Black"/>
                          <a:sym typeface="Source Sans Pro Black"/>
                        </a:defRPr>
                      </a:pPr>
                      <a:r>
                        <a:t>Speed </a:t>
                      </a:r>
                      <a:r>
                        <a:rPr sz="5000">
                          <a:latin typeface="Source Sans Pro"/>
                          <a:ea typeface="Source Sans Pro"/>
                          <a:cs typeface="Source Sans Pro"/>
                          <a:sym typeface="Source Sans Pro"/>
                        </a:rPr>
                        <a:t>(mph)</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lnSpc>
                          <a:spcPct val="90000"/>
                        </a:lnSpc>
                        <a:spcBef>
                          <a:spcPts val="2500"/>
                        </a:spcBef>
                        <a:defRPr b="0" sz="7000">
                          <a:latin typeface="Source Sans Pro Black"/>
                          <a:ea typeface="Source Sans Pro Black"/>
                          <a:cs typeface="Source Sans Pro Black"/>
                          <a:sym typeface="Source Sans Pro Black"/>
                        </a:defRPr>
                      </a:pPr>
                      <a:r>
                        <a:t>Distance </a:t>
                      </a:r>
                      <a:r>
                        <a:rPr sz="5000">
                          <a:latin typeface="Source Sans Pro"/>
                          <a:ea typeface="Source Sans Pro"/>
                          <a:cs typeface="Source Sans Pro"/>
                          <a:sym typeface="Source Sans Pro"/>
                        </a:rPr>
                        <a:t>(ft)</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r h="1270000">
                <a:tc>
                  <a:txBody>
                    <a:bodyPr/>
                    <a:lstStyle/>
                    <a:p>
                      <a:pPr defTabSz="584200">
                        <a:spcBef>
                          <a:spcPts val="2400"/>
                        </a:spcBef>
                        <a:defRPr sz="1800"/>
                      </a:pPr>
                      <a:r>
                        <a:rPr sz="6000">
                          <a:latin typeface="Source Sans Pro"/>
                          <a:ea typeface="Source Sans Pro"/>
                          <a:cs typeface="Source Sans Pro"/>
                          <a:sym typeface="Source Sans Pro"/>
                        </a:rPr>
                        <a:t>1</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25</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85</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r h="1270000">
                <a:tc>
                  <a:txBody>
                    <a:bodyPr/>
                    <a:lstStyle/>
                    <a:p>
                      <a:pPr defTabSz="584200">
                        <a:spcBef>
                          <a:spcPts val="2400"/>
                        </a:spcBef>
                        <a:defRPr sz="1800"/>
                      </a:pPr>
                      <a:r>
                        <a:rPr sz="6000">
                          <a:latin typeface="Source Sans Pro"/>
                          <a:ea typeface="Source Sans Pro"/>
                          <a:cs typeface="Source Sans Pro"/>
                          <a:sym typeface="Source Sans Pro"/>
                        </a:rPr>
                        <a:t>2</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24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120</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r h="1270000">
                <a:tc>
                  <a:txBody>
                    <a:bodyPr/>
                    <a:lstStyle/>
                    <a:p>
                      <a:pPr defTabSz="584200">
                        <a:spcBef>
                          <a:spcPts val="2400"/>
                        </a:spcBef>
                        <a:defRPr sz="1800"/>
                      </a:pPr>
                      <a:r>
                        <a:rPr sz="6000">
                          <a:latin typeface="Source Sans Pro"/>
                          <a:ea typeface="Source Sans Pro"/>
                          <a:cs typeface="Source Sans Pro"/>
                          <a:sym typeface="Source Sans Pro"/>
                        </a:rPr>
                        <a:t>3</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solidFill>
                      <a:srgbClr val="94B776"/>
                    </a:solidFill>
                  </a:tcPr>
                </a:tc>
                <a:tc>
                  <a:txBody>
                    <a:bodyPr/>
                    <a:lstStyle/>
                    <a:p>
                      <a:pPr defTabSz="584200">
                        <a:spcBef>
                          <a:spcPts val="2400"/>
                        </a:spcBef>
                        <a:defRPr sz="1800"/>
                      </a:pPr>
                      <a:r>
                        <a:rPr sz="6000">
                          <a:latin typeface="Source Sans Pro"/>
                          <a:ea typeface="Source Sans Pro"/>
                          <a:cs typeface="Source Sans Pro"/>
                          <a:sym typeface="Source Sans Pro"/>
                        </a:rPr>
                        <a:t>24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solidFill>
                      <a:srgbClr val="94B776"/>
                    </a:solidFill>
                  </a:tcPr>
                </a:tc>
                <a:tc>
                  <a:txBody>
                    <a:bodyPr/>
                    <a:lstStyle/>
                    <a:p>
                      <a:pPr defTabSz="584200">
                        <a:spcBef>
                          <a:spcPts val="2400"/>
                        </a:spcBef>
                        <a:defRPr sz="1800"/>
                      </a:pPr>
                      <a:r>
                        <a:rPr sz="6000">
                          <a:latin typeface="Source Sans Pro"/>
                          <a:ea typeface="Source Sans Pro"/>
                          <a:cs typeface="Source Sans Pro"/>
                          <a:sym typeface="Source Sans Pro"/>
                        </a:rPr>
                        <a:t>93</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solidFill>
                      <a:srgbClr val="94B776"/>
                    </a:solidFill>
                  </a:tcPr>
                </a:tc>
              </a:tr>
              <a:tr h="1270000">
                <a:tc>
                  <a:txBody>
                    <a:bodyPr/>
                    <a:lstStyle/>
                    <a:p>
                      <a:pPr defTabSz="584200">
                        <a:spcBef>
                          <a:spcPts val="2400"/>
                        </a:spcBef>
                        <a:defRPr sz="1800"/>
                      </a:pPr>
                      <a:r>
                        <a:rPr sz="6000">
                          <a:latin typeface="Source Sans Pro"/>
                          <a:ea typeface="Source Sans Pro"/>
                          <a:cs typeface="Source Sans Pro"/>
                          <a:sym typeface="Source Sans Pro"/>
                        </a:rPr>
                        <a:t>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24</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c>
                  <a:txBody>
                    <a:bodyPr/>
                    <a:lstStyle/>
                    <a:p>
                      <a:pPr defTabSz="584200">
                        <a:spcBef>
                          <a:spcPts val="2400"/>
                        </a:spcBef>
                        <a:defRPr sz="1800"/>
                      </a:pPr>
                      <a:r>
                        <a:rPr sz="6000">
                          <a:latin typeface="Source Sans Pro"/>
                          <a:ea typeface="Source Sans Pro"/>
                          <a:cs typeface="Source Sans Pro"/>
                          <a:sym typeface="Source Sans Pro"/>
                        </a:rPr>
                        <a:t>92</a:t>
                      </a:r>
                    </a:p>
                  </a:txBody>
                  <a:tcPr marL="50800" marR="50800" marT="50800" marB="50800" anchor="ctr" anchorCtr="0" horzOverflow="overflow">
                    <a:lnL w="50800">
                      <a:solidFill>
                        <a:srgbClr val="FFFFFF"/>
                      </a:solidFill>
                      <a:miter lim="400000"/>
                    </a:lnL>
                    <a:lnR w="50800">
                      <a:solidFill>
                        <a:srgbClr val="FFFFFF"/>
                      </a:solidFill>
                      <a:miter lim="400000"/>
                    </a:lnR>
                    <a:lnT w="50800">
                      <a:solidFill>
                        <a:srgbClr val="FFFFFF"/>
                      </a:solidFill>
                      <a:miter lim="400000"/>
                    </a:lnT>
                    <a:lnB w="50800">
                      <a:solidFill>
                        <a:srgbClr val="FFFFFF"/>
                      </a:solidFill>
                      <a:miter lim="400000"/>
                    </a:lnB>
                  </a:tcPr>
                </a:tc>
              </a:tr>
            </a:tbl>
          </a:graphicData>
        </a:graphic>
      </p:graphicFrame>
      <p:sp>
        <p:nvSpPr>
          <p:cNvPr id="1040" name="Oval"/>
          <p:cNvSpPr/>
          <p:nvPr/>
        </p:nvSpPr>
        <p:spPr>
          <a:xfrm>
            <a:off x="5146406" y="7457633"/>
            <a:ext cx="2415968" cy="1681607"/>
          </a:xfrm>
          <a:prstGeom prst="ellipse">
            <a:avLst/>
          </a:prstGeom>
          <a:ln w="165100">
            <a:solidFill>
              <a:srgbClr val="000000"/>
            </a:solidFill>
            <a:miter lim="400000"/>
          </a:ln>
        </p:spPr>
        <p:txBody>
          <a:bodyPr lIns="71437" tIns="71437" rIns="71437" bIns="71437" anchor="ct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41" name="Every value is associated with:…"/>
          <p:cNvSpPr txBox="1"/>
          <p:nvPr/>
        </p:nvSpPr>
        <p:spPr>
          <a:xfrm>
            <a:off x="13886064" y="3969674"/>
            <a:ext cx="9739385" cy="577665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lgn="l">
              <a:defRPr sz="6000">
                <a:latin typeface="Source Sans Pro"/>
                <a:ea typeface="Source Sans Pro"/>
                <a:cs typeface="Source Sans Pro"/>
                <a:sym typeface="Source Sans Pro"/>
              </a:defRPr>
            </a:pPr>
            <a:r>
              <a:t>Every value is associated with:</a:t>
            </a:r>
          </a:p>
          <a:p>
            <a:pPr marL="635000" indent="-635000" algn="l">
              <a:buSzPct val="100000"/>
              <a:buChar char="•"/>
              <a:defRPr sz="6000">
                <a:solidFill>
                  <a:srgbClr val="78AAD6"/>
                </a:solidFill>
                <a:latin typeface="Source Sans Pro"/>
                <a:ea typeface="Source Sans Pro"/>
                <a:cs typeface="Source Sans Pro"/>
                <a:sym typeface="Source Sans Pro"/>
              </a:defRPr>
            </a:pPr>
            <a:r>
              <a:t>A variable</a:t>
            </a:r>
          </a:p>
          <a:p>
            <a:pPr marL="635000" indent="-635000" algn="l">
              <a:buSzPct val="100000"/>
              <a:buChar char="•"/>
              <a:defRPr sz="6000">
                <a:solidFill>
                  <a:srgbClr val="78A642"/>
                </a:solidFill>
                <a:latin typeface="Source Sans Pro"/>
                <a:ea typeface="Source Sans Pro"/>
                <a:cs typeface="Source Sans Pro"/>
                <a:sym typeface="Source Sans Pro"/>
              </a:defRPr>
            </a:pPr>
            <a:r>
              <a:t>An observation (case)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041">
                                            <p:txEl>
                                              <p:pRg st="1" end="1"/>
                                            </p:txEl>
                                          </p:spTgt>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2" fill="hold">
                                  <p:stCondLst>
                                    <p:cond delay="0"/>
                                  </p:stCondLst>
                                  <p:iterate type="el" backwards="0">
                                    <p:tmAbs val="0"/>
                                  </p:iterate>
                                  <p:childTnLst>
                                    <p:set>
                                      <p:cBhvr>
                                        <p:cTn id="9" fill="hold"/>
                                        <p:tgtEl>
                                          <p:spTgt spid="1038"/>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Class="entr" nodeType="clickEffect" presetSubtype="0" presetID="1" grpId="1" fill="hold">
                                  <p:stCondLst>
                                    <p:cond delay="0"/>
                                  </p:stCondLst>
                                  <p:iterate type="el" backwards="0">
                                    <p:tmAbs val="0"/>
                                  </p:iterate>
                                  <p:childTnLst>
                                    <p:set>
                                      <p:cBhvr>
                                        <p:cTn id="13" fill="hold"/>
                                        <p:tgtEl>
                                          <p:spTgt spid="1041">
                                            <p:txEl>
                                              <p:pRg st="2" end="2"/>
                                            </p:txEl>
                                          </p:spTgt>
                                        </p:tgtEl>
                                        <p:attrNameLst>
                                          <p:attrName>style.visibility</p:attrName>
                                        </p:attrNameLst>
                                      </p:cBhvr>
                                      <p:to>
                                        <p:strVal val="visible"/>
                                      </p:to>
                                    </p:set>
                                  </p:childTnLst>
                                </p:cTn>
                              </p:par>
                            </p:childTnLst>
                          </p:cTn>
                        </p:par>
                        <p:par>
                          <p:cTn id="14" fill="hold">
                            <p:stCondLst>
                              <p:cond delay="0"/>
                            </p:stCondLst>
                            <p:childTnLst>
                              <p:par>
                                <p:cTn id="15" presetClass="entr" nodeType="afterEffect" presetSubtype="0" presetID="1" grpId="3" fill="hold">
                                  <p:stCondLst>
                                    <p:cond delay="0"/>
                                  </p:stCondLst>
                                  <p:iterate type="el" backwards="0">
                                    <p:tmAbs val="0"/>
                                  </p:iterate>
                                  <p:childTnLst>
                                    <p:set>
                                      <p:cBhvr>
                                        <p:cTn id="16" fill="hold"/>
                                        <p:tgtEl>
                                          <p:spTgt spid="103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38" grpId="2"/>
      <p:bldP build="whole" bldLvl="1" animBg="1" rev="0" advAuto="0" spid="1039" grpId="3"/>
      <p:bldP build="p" bldLvl="5" animBg="1" rev="0" advAuto="0" spid="1041" grpId="1"/>
    </p:bldLst>
  </p:timing>
</p:sld>
</file>

<file path=ppt/slides/slide39.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043"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1044" name="Tidy data"/>
          <p:cNvSpPr txBox="1"/>
          <p:nvPr/>
        </p:nvSpPr>
        <p:spPr>
          <a:xfrm>
            <a:off x="4025134" y="486187"/>
            <a:ext cx="16368497"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0000">
                <a:latin typeface="Source Sans Pro"/>
                <a:ea typeface="Source Sans Pro"/>
                <a:cs typeface="Source Sans Pro"/>
                <a:sym typeface="Source Sans Pro"/>
              </a:defRPr>
            </a:lvl1pPr>
          </a:lstStyle>
          <a:p>
            <a:pPr/>
            <a:r>
              <a:t>Tidy data</a:t>
            </a:r>
          </a:p>
        </p:txBody>
      </p:sp>
      <p:sp>
        <p:nvSpPr>
          <p:cNvPr id="1045" name="Tidy functions all expect and return the same data structure, known as tidy data:…"/>
          <p:cNvSpPr txBox="1"/>
          <p:nvPr/>
        </p:nvSpPr>
        <p:spPr>
          <a:xfrm>
            <a:off x="5110508" y="3514476"/>
            <a:ext cx="14197749" cy="752514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a:spcBef>
                <a:spcPts val="5000"/>
              </a:spcBef>
              <a:defRPr sz="6000">
                <a:latin typeface="Source Sans Pro Light"/>
                <a:ea typeface="Source Sans Pro Light"/>
                <a:cs typeface="Source Sans Pro Light"/>
                <a:sym typeface="Source Sans Pro Light"/>
              </a:defRPr>
            </a:pPr>
            <a:r>
              <a:t>Tidy functions all expect and return the same data structure, known as </a:t>
            </a:r>
            <a:r>
              <a:rPr b="1">
                <a:latin typeface="Source Sans Pro"/>
                <a:ea typeface="Source Sans Pro"/>
                <a:cs typeface="Source Sans Pro"/>
                <a:sym typeface="Source Sans Pro"/>
              </a:rPr>
              <a:t>tidy data</a:t>
            </a:r>
            <a:r>
              <a:t>:</a:t>
            </a:r>
          </a:p>
          <a:p>
            <a:pPr marL="838200" indent="-838200" algn="l">
              <a:buSzPct val="100000"/>
              <a:buAutoNum type="arabicPeriod" startAt="1"/>
              <a:defRPr sz="6000">
                <a:latin typeface="Source Sans Pro Light"/>
                <a:ea typeface="Source Sans Pro Light"/>
                <a:cs typeface="Source Sans Pro Light"/>
                <a:sym typeface="Source Sans Pro Light"/>
              </a:defRPr>
            </a:pPr>
            <a:r>
              <a:t>A </a:t>
            </a:r>
            <a:r>
              <a:rPr b="1">
                <a:latin typeface="Source Sans Pro"/>
                <a:ea typeface="Source Sans Pro"/>
                <a:cs typeface="Source Sans Pro"/>
                <a:sym typeface="Source Sans Pro"/>
              </a:rPr>
              <a:t>data frame</a:t>
            </a:r>
            <a:r>
              <a:t> that contains </a:t>
            </a:r>
          </a:p>
          <a:p>
            <a:pPr marL="838200" indent="-838200" algn="l">
              <a:buSzPct val="100000"/>
              <a:buAutoNum type="arabicPeriod" startAt="1"/>
              <a:defRPr sz="6000">
                <a:latin typeface="Source Sans Pro Light"/>
                <a:ea typeface="Source Sans Pro Light"/>
                <a:cs typeface="Source Sans Pro Light"/>
                <a:sym typeface="Source Sans Pro Light"/>
              </a:defRPr>
            </a:pPr>
            <a:r>
              <a:rPr b="1">
                <a:solidFill>
                  <a:srgbClr val="78AAD6"/>
                </a:solidFill>
                <a:latin typeface="Source Sans Pro"/>
                <a:ea typeface="Source Sans Pro"/>
                <a:cs typeface="Source Sans Pro"/>
                <a:sym typeface="Source Sans Pro"/>
              </a:rPr>
              <a:t>variables</a:t>
            </a:r>
            <a:r>
              <a:t> in the </a:t>
            </a:r>
            <a:r>
              <a:rPr b="1">
                <a:solidFill>
                  <a:srgbClr val="78AAD6"/>
                </a:solidFill>
                <a:latin typeface="Source Sans Pro"/>
                <a:ea typeface="Source Sans Pro"/>
                <a:cs typeface="Source Sans Pro"/>
                <a:sym typeface="Source Sans Pro"/>
              </a:rPr>
              <a:t>columns</a:t>
            </a:r>
            <a:r>
              <a:t> and </a:t>
            </a:r>
          </a:p>
          <a:p>
            <a:pPr marL="838200" indent="-838200" algn="l">
              <a:buSzPct val="100000"/>
              <a:buAutoNum type="arabicPeriod" startAt="1"/>
              <a:defRPr sz="6000">
                <a:latin typeface="Source Sans Pro Light"/>
                <a:ea typeface="Source Sans Pro Light"/>
                <a:cs typeface="Source Sans Pro Light"/>
                <a:sym typeface="Source Sans Pro Light"/>
              </a:defRPr>
            </a:pPr>
            <a:r>
              <a:rPr b="1">
                <a:solidFill>
                  <a:srgbClr val="90B271"/>
                </a:solidFill>
                <a:latin typeface="Source Sans Pro"/>
                <a:ea typeface="Source Sans Pro"/>
                <a:cs typeface="Source Sans Pro"/>
                <a:sym typeface="Source Sans Pro"/>
              </a:rPr>
              <a:t>cases</a:t>
            </a:r>
            <a:r>
              <a:t> in the </a:t>
            </a:r>
            <a:r>
              <a:rPr b="1">
                <a:solidFill>
                  <a:srgbClr val="91B472"/>
                </a:solidFill>
                <a:latin typeface="Source Sans Pro"/>
                <a:ea typeface="Source Sans Pro"/>
                <a:cs typeface="Source Sans Pro"/>
                <a:sym typeface="Source Sans Pro"/>
              </a:rPr>
              <a:t>rows</a:t>
            </a:r>
            <a:r>
              <a: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03"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109" name="Group"/>
          <p:cNvGrpSpPr/>
          <p:nvPr/>
        </p:nvGrpSpPr>
        <p:grpSpPr>
          <a:xfrm>
            <a:off x="5860851" y="1826434"/>
            <a:ext cx="12662298" cy="8376049"/>
            <a:chOff x="0" y="0"/>
            <a:chExt cx="12662296" cy="8376047"/>
          </a:xfrm>
        </p:grpSpPr>
        <p:sp>
          <p:nvSpPr>
            <p:cNvPr id="104" name="Rounded Rectangle"/>
            <p:cNvSpPr/>
            <p:nvPr/>
          </p:nvSpPr>
          <p:spPr>
            <a:xfrm>
              <a:off x="0" y="89636"/>
              <a:ext cx="12662297" cy="8286412"/>
            </a:xfrm>
            <a:prstGeom prst="roundRect">
              <a:avLst>
                <a:gd name="adj" fmla="val 9043"/>
              </a:avLst>
            </a:prstGeom>
            <a:solidFill>
              <a:srgbClr val="407AAA"/>
            </a:solidFill>
            <a:ln w="25400" cap="flat">
              <a:noFill/>
              <a:miter lim="400000"/>
            </a:ln>
            <a:effectLst>
              <a:outerShdw sx="100000" sy="100000" kx="0" ky="0" algn="b" rotWithShape="0" blurRad="177800" dist="101600" dir="2700000">
                <a:srgbClr val="000000">
                  <a:alpha val="75000"/>
                </a:srgbClr>
              </a:outerShdw>
            </a:effectLst>
          </p:spPr>
          <p:txBody>
            <a:bodyPr wrap="square" lIns="71437" tIns="71437" rIns="71437" bIns="71437" numCol="1" anchor="ctr">
              <a:noAutofit/>
            </a:bodyPr>
            <a:lstStyle/>
            <a:p>
              <a:pPr>
                <a:defRPr sz="4200">
                  <a:solidFill>
                    <a:srgbClr val="FFFFFF"/>
                  </a:solidFill>
                  <a:effectLst>
                    <a:outerShdw sx="100000" sy="100000" kx="0" ky="0" algn="b" rotWithShape="0" blurRad="38100" dist="12700" dir="5400000">
                      <a:srgbClr val="000000">
                        <a:alpha val="50000"/>
                      </a:srgbClr>
                    </a:outerShdw>
                  </a:effectLst>
                </a:defRPr>
              </a:pPr>
            </a:p>
          </p:txBody>
        </p:sp>
        <p:sp>
          <p:nvSpPr>
            <p:cNvPr id="105" name="Rectangle"/>
            <p:cNvSpPr/>
            <p:nvPr/>
          </p:nvSpPr>
          <p:spPr>
            <a:xfrm>
              <a:off x="0" y="2258563"/>
              <a:ext cx="12662297" cy="5366704"/>
            </a:xfrm>
            <a:prstGeom prst="rect">
              <a:avLst/>
            </a:prstGeom>
            <a:solidFill>
              <a:srgbClr val="FFFFFF"/>
            </a:solidFill>
            <a:ln w="12700" cap="flat">
              <a:noFill/>
              <a:miter lim="400000"/>
            </a:ln>
            <a:effectLst/>
          </p:spPr>
          <p:txBody>
            <a:bodyPr wrap="square" lIns="71437" tIns="71437" rIns="71437" bIns="71437" numCol="1" anchor="ctr">
              <a:noAutofit/>
            </a:bodyPr>
            <a:lstStyle/>
            <a:p>
              <a:pPr>
                <a:defRPr sz="4200">
                  <a:solidFill>
                    <a:srgbClr val="FFFFFF"/>
                  </a:solidFill>
                  <a:effectLst>
                    <a:outerShdw sx="100000" sy="100000" kx="0" ky="0" algn="b" rotWithShape="0" blurRad="38100" dist="12700" dir="5400000">
                      <a:srgbClr val="000000">
                        <a:alpha val="50000"/>
                      </a:srgbClr>
                    </a:outerShdw>
                  </a:effectLst>
                </a:defRPr>
              </a:pPr>
            </a:p>
          </p:txBody>
        </p:sp>
        <p:sp>
          <p:nvSpPr>
            <p:cNvPr id="106" name="TA"/>
            <p:cNvSpPr txBox="1"/>
            <p:nvPr/>
          </p:nvSpPr>
          <p:spPr>
            <a:xfrm>
              <a:off x="1495154" y="2873320"/>
              <a:ext cx="9655996" cy="40834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b="1" sz="20200">
                  <a:latin typeface="Marker Felt"/>
                  <a:ea typeface="Marker Felt"/>
                  <a:cs typeface="Marker Felt"/>
                  <a:sym typeface="Marker Felt"/>
                </a:defRPr>
              </a:lvl1pPr>
            </a:lstStyle>
            <a:p>
              <a:pPr/>
              <a:r>
                <a:t>TA</a:t>
              </a:r>
            </a:p>
          </p:txBody>
        </p:sp>
        <p:sp>
          <p:nvSpPr>
            <p:cNvPr id="107" name="HELLO"/>
            <p:cNvSpPr txBox="1"/>
            <p:nvPr/>
          </p:nvSpPr>
          <p:spPr>
            <a:xfrm>
              <a:off x="3839402" y="0"/>
              <a:ext cx="4961188" cy="167321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lgn="l">
                <a:defRPr b="1" spc="900" sz="9000">
                  <a:solidFill>
                    <a:srgbClr val="FFFFFF"/>
                  </a:solidFill>
                  <a:latin typeface="+mn-lt"/>
                  <a:ea typeface="+mn-ea"/>
                  <a:cs typeface="+mn-cs"/>
                  <a:sym typeface="Helvetica Neue"/>
                </a:defRPr>
              </a:lvl1pPr>
            </a:lstStyle>
            <a:p>
              <a:pPr/>
              <a:r>
                <a:t>HELLO</a:t>
              </a:r>
            </a:p>
          </p:txBody>
        </p:sp>
        <p:sp>
          <p:nvSpPr>
            <p:cNvPr id="108" name="my name is"/>
            <p:cNvSpPr txBox="1"/>
            <p:nvPr/>
          </p:nvSpPr>
          <p:spPr>
            <a:xfrm>
              <a:off x="4393863" y="1294751"/>
              <a:ext cx="3844526" cy="99596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lgn="l">
                <a:defRPr sz="5000">
                  <a:solidFill>
                    <a:srgbClr val="FFFFFF"/>
                  </a:solidFill>
                  <a:latin typeface="+mn-lt"/>
                  <a:ea typeface="+mn-ea"/>
                  <a:cs typeface="+mn-cs"/>
                  <a:sym typeface="Helvetica Neue"/>
                </a:defRPr>
              </a:lvl1pPr>
            </a:lstStyle>
            <a:p>
              <a:pPr/>
              <a:r>
                <a:t>my name is</a:t>
              </a:r>
            </a:p>
          </p:txBody>
        </p:sp>
      </p:grpSp>
      <p:sp>
        <p:nvSpPr>
          <p:cNvPr id="110" name=" @TA"/>
          <p:cNvSpPr txBox="1"/>
          <p:nvPr/>
        </p:nvSpPr>
        <p:spPr>
          <a:xfrm>
            <a:off x="9443553" y="10824678"/>
            <a:ext cx="5496894" cy="1064887"/>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p>
            <a:pPr>
              <a:defRPr sz="5600">
                <a:latin typeface="+mn-lt"/>
                <a:ea typeface="+mn-ea"/>
                <a:cs typeface="+mn-cs"/>
                <a:sym typeface="Helvetica Neue"/>
              </a:defRPr>
            </a:pPr>
            <a:r>
              <a:rPr>
                <a:solidFill>
                  <a:srgbClr val="407AAA"/>
                </a:solidFill>
                <a:latin typeface="FontAwesome"/>
                <a:ea typeface="FontAwesome"/>
                <a:cs typeface="FontAwesome"/>
                <a:sym typeface="FontAwesome"/>
              </a:rPr>
              <a:t></a:t>
            </a:r>
            <a:r>
              <a:t> </a:t>
            </a:r>
            <a:r>
              <a:rPr>
                <a:solidFill>
                  <a:srgbClr val="53585F"/>
                </a:solidFill>
              </a:rPr>
              <a:t>@TA</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showMasterSp="1" showMasterPhAnim="1">
  <p:cSld>
    <p:bg>
      <p:bgPr>
        <a:gradFill flip="none" rotWithShape="1">
          <a:gsLst>
            <a:gs pos="0">
              <a:srgbClr val="A3C586"/>
            </a:gs>
            <a:gs pos="74003">
              <a:srgbClr val="8EB16F"/>
            </a:gs>
            <a:gs pos="100000">
              <a:srgbClr val="789D57"/>
            </a:gs>
          </a:gsLst>
          <a:path path="circle">
            <a:fillToRect l="50000" t="50000" r="50000" b="50000"/>
          </a:path>
        </a:gradFill>
      </p:bgPr>
    </p:bg>
    <p:spTree>
      <p:nvGrpSpPr>
        <p:cNvPr id="1" name=""/>
        <p:cNvGrpSpPr/>
        <p:nvPr/>
      </p:nvGrpSpPr>
      <p:grpSpPr>
        <a:xfrm>
          <a:off x="0" y="0"/>
          <a:ext cx="0" cy="0"/>
          <a:chOff x="0" y="0"/>
          <a:chExt cx="0" cy="0"/>
        </a:xfrm>
      </p:grpSpPr>
      <p:sp>
        <p:nvSpPr>
          <p:cNvPr id="1047" name="R Notebooks…"/>
          <p:cNvSpPr txBox="1"/>
          <p:nvPr/>
        </p:nvSpPr>
        <p:spPr>
          <a:xfrm>
            <a:off x="2628899" y="3435350"/>
            <a:ext cx="18716626" cy="6502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defTabSz="825500">
              <a:defRPr sz="20000">
                <a:solidFill>
                  <a:srgbClr val="F0F0F0"/>
                </a:solidFill>
                <a:latin typeface="Source Sans Pro"/>
                <a:ea typeface="Source Sans Pro"/>
                <a:cs typeface="Source Sans Pro"/>
                <a:sym typeface="Source Sans Pro"/>
              </a:defRPr>
            </a:pPr>
            <a:r>
              <a:t>R Notebooks</a:t>
            </a:r>
          </a:p>
          <a:p>
            <a:pPr defTabSz="825500">
              <a:defRPr sz="20000">
                <a:solidFill>
                  <a:srgbClr val="F0F0F0"/>
                </a:solidFill>
                <a:latin typeface="Source Sans Pro"/>
                <a:ea typeface="Source Sans Pro"/>
                <a:cs typeface="Source Sans Pro"/>
                <a:sym typeface="Source Sans Pro"/>
              </a:defRPr>
            </a:pPr>
            <a:r>
              <a:t>(Let's start!)</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49" name="Your Turn"/>
          <p:cNvSpPr txBox="1"/>
          <p:nvPr>
            <p:ph type="title" idx="4294967295"/>
          </p:nvPr>
        </p:nvSpPr>
        <p:spPr>
          <a:xfrm>
            <a:off x="4833937" y="357187"/>
            <a:ext cx="14716126" cy="3429001"/>
          </a:xfrm>
          <a:prstGeom prst="rect">
            <a:avLst/>
          </a:prstGeom>
        </p:spPr>
        <p:txBody>
          <a:bodyPr lIns="71437" tIns="71437" rIns="71437" bIns="71437"/>
          <a:lstStyle>
            <a:lvl1pPr algn="ctr" defTabSz="584200">
              <a:defRPr cap="none" sz="11800">
                <a:solidFill>
                  <a:srgbClr val="005493"/>
                </a:solidFill>
                <a:latin typeface="Source Sans Pro"/>
                <a:ea typeface="Source Sans Pro"/>
                <a:cs typeface="Source Sans Pro"/>
                <a:sym typeface="Source Sans Pro"/>
              </a:defRPr>
            </a:lvl1pPr>
          </a:lstStyle>
          <a:p>
            <a:pPr/>
            <a:r>
              <a:t>Your Turn</a:t>
            </a:r>
          </a:p>
        </p:txBody>
      </p:sp>
      <p:sp>
        <p:nvSpPr>
          <p:cNvPr id="1050" name="Open 00-Introduction.Rmd. Read through the notebook and do everything it tells you to do."/>
          <p:cNvSpPr txBox="1"/>
          <p:nvPr>
            <p:ph type="body" idx="4294967295"/>
          </p:nvPr>
        </p:nvSpPr>
        <p:spPr>
          <a:xfrm>
            <a:off x="1445226" y="3482790"/>
            <a:ext cx="21493548" cy="6750420"/>
          </a:xfrm>
          <a:prstGeom prst="rect">
            <a:avLst/>
          </a:prstGeom>
        </p:spPr>
        <p:txBody>
          <a:bodyPr lIns="71437" tIns="71437" rIns="71437" bIns="71437"/>
          <a:lstStyle/>
          <a:p>
            <a:pPr marL="0" indent="0" defTabSz="584200">
              <a:spcBef>
                <a:spcPts val="2400"/>
              </a:spcBef>
              <a:buSzTx/>
              <a:buNone/>
              <a:defRPr sz="6700">
                <a:solidFill>
                  <a:srgbClr val="005493"/>
                </a:solidFill>
                <a:latin typeface="Source Sans Pro"/>
                <a:ea typeface="Source Sans Pro"/>
                <a:cs typeface="Source Sans Pro"/>
                <a:sym typeface="Source Sans Pro"/>
              </a:defRPr>
            </a:pPr>
            <a:r>
              <a:t>Open </a:t>
            </a:r>
            <a:r>
              <a:rPr>
                <a:latin typeface="Source Sans Pro Semibold"/>
                <a:ea typeface="Source Sans Pro Semibold"/>
                <a:cs typeface="Source Sans Pro Semibold"/>
                <a:sym typeface="Source Sans Pro Semibold"/>
              </a:rPr>
              <a:t>00-Introduction.Rmd</a:t>
            </a:r>
            <a:r>
              <a:t>. Read through the notebook and do everything it tells you to do.</a:t>
            </a:r>
          </a:p>
        </p:txBody>
      </p:sp>
      <p:pic>
        <p:nvPicPr>
          <p:cNvPr id="1051" name="Timer_Black_W_10_Alarm-6.mov" descr="Timer_Black_W_10_Alarm-6.mov"/>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19088406" y="11645648"/>
            <a:ext cx="4544635" cy="1359812"/>
          </a:xfrm>
          <a:prstGeom prst="rect">
            <a:avLst/>
          </a:prstGeom>
          <a:ln w="12700">
            <a:solidFill>
              <a:srgbClr val="A6AAA9"/>
            </a:solidFill>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10000000" fill="hold"/>
                                        <p:tgtEl>
                                          <p:spTgt spid="1051"/>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051"/>
                </p:tgtEl>
              </p:cMediaNode>
            </p:vide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53"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1054" name="R Notebooks"/>
          <p:cNvSpPr txBox="1"/>
          <p:nvPr/>
        </p:nvSpPr>
        <p:spPr>
          <a:xfrm>
            <a:off x="4025134" y="486187"/>
            <a:ext cx="16368497"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0000">
                <a:latin typeface="Source Sans Pro"/>
                <a:ea typeface="Source Sans Pro"/>
                <a:cs typeface="Source Sans Pro"/>
                <a:sym typeface="Source Sans Pro"/>
              </a:defRPr>
            </a:lvl1pPr>
          </a:lstStyle>
          <a:p>
            <a:pPr/>
            <a:r>
              <a:t>R Notebooks</a:t>
            </a:r>
          </a:p>
        </p:txBody>
      </p:sp>
      <p:sp>
        <p:nvSpPr>
          <p:cNvPr id="1055" name="An authoring format for Data Science."/>
          <p:cNvSpPr txBox="1"/>
          <p:nvPr/>
        </p:nvSpPr>
        <p:spPr>
          <a:xfrm>
            <a:off x="3199300" y="2425100"/>
            <a:ext cx="18020166" cy="188298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6000">
                <a:latin typeface="Source Sans Pro"/>
                <a:ea typeface="Source Sans Pro"/>
                <a:cs typeface="Source Sans Pro"/>
                <a:sym typeface="Source Sans Pro"/>
              </a:defRPr>
            </a:lvl1pPr>
          </a:lstStyle>
          <a:p>
            <a:pPr/>
            <a:r>
              <a:t>An authoring format for Data Science.</a:t>
            </a:r>
          </a:p>
        </p:txBody>
      </p:sp>
      <p:grpSp>
        <p:nvGrpSpPr>
          <p:cNvPr id="1058" name="Group"/>
          <p:cNvGrpSpPr/>
          <p:nvPr/>
        </p:nvGrpSpPr>
        <p:grpSpPr>
          <a:xfrm>
            <a:off x="4815743" y="5324011"/>
            <a:ext cx="9359901" cy="6263647"/>
            <a:chOff x="0" y="0"/>
            <a:chExt cx="9359900" cy="6263645"/>
          </a:xfrm>
        </p:grpSpPr>
        <p:pic>
          <p:nvPicPr>
            <p:cNvPr id="1056" name="Group" descr="Group"/>
            <p:cNvPicPr>
              <a:picLocks noChangeAspect="1"/>
            </p:cNvPicPr>
            <p:nvPr/>
          </p:nvPicPr>
          <p:blipFill>
            <a:blip r:embed="rId3">
              <a:extLst/>
            </a:blip>
            <a:srcRect l="5530" t="19715" r="5530" b="9305"/>
            <a:stretch>
              <a:fillRect/>
            </a:stretch>
          </p:blipFill>
          <p:spPr>
            <a:xfrm>
              <a:off x="0" y="0"/>
              <a:ext cx="9359900" cy="6263646"/>
            </a:xfrm>
            <a:prstGeom prst="rect">
              <a:avLst/>
            </a:prstGeom>
            <a:ln w="50800" cap="flat">
              <a:solidFill>
                <a:srgbClr val="000000"/>
              </a:solidFill>
              <a:prstDash val="solid"/>
              <a:miter lim="400000"/>
            </a:ln>
            <a:effectLst>
              <a:outerShdw sx="100000" sy="100000" kx="0" ky="0" algn="b" rotWithShape="0" blurRad="165100" dist="63500" dir="5400000">
                <a:srgbClr val="000000">
                  <a:alpha val="50000"/>
                </a:srgbClr>
              </a:outerShdw>
            </a:effectLst>
          </p:spPr>
        </p:pic>
        <p:pic>
          <p:nvPicPr>
            <p:cNvPr id="1057" name="Screen Shot 2017-07-05 at 3.09.22 PM.png" descr="Screen Shot 2017-07-05 at 3.09.22 PM.png"/>
            <p:cNvPicPr>
              <a:picLocks noChangeAspect="1"/>
            </p:cNvPicPr>
            <p:nvPr/>
          </p:nvPicPr>
          <p:blipFill>
            <a:blip r:embed="rId4">
              <a:extLst/>
            </a:blip>
            <a:srcRect l="6416" t="29269" r="47324" b="63975"/>
            <a:stretch>
              <a:fillRect/>
            </a:stretch>
          </p:blipFill>
          <p:spPr>
            <a:xfrm>
              <a:off x="100557" y="853164"/>
              <a:ext cx="4860054" cy="595100"/>
            </a:xfrm>
            <a:prstGeom prst="rect">
              <a:avLst/>
            </a:prstGeom>
            <a:ln w="12700" cap="flat">
              <a:noFill/>
              <a:miter lim="400000"/>
            </a:ln>
            <a:effectLst/>
          </p:spPr>
        </p:pic>
      </p:grpSp>
      <p:grpSp>
        <p:nvGrpSpPr>
          <p:cNvPr id="1061" name="Group"/>
          <p:cNvGrpSpPr/>
          <p:nvPr/>
        </p:nvGrpSpPr>
        <p:grpSpPr>
          <a:xfrm>
            <a:off x="4913235" y="6175181"/>
            <a:ext cx="4866237" cy="4903633"/>
            <a:chOff x="94374" y="853164"/>
            <a:chExt cx="4866236" cy="4903632"/>
          </a:xfrm>
        </p:grpSpPr>
        <p:pic>
          <p:nvPicPr>
            <p:cNvPr id="1059" name="Group" descr="Group"/>
            <p:cNvPicPr>
              <a:picLocks noChangeAspect="1"/>
            </p:cNvPicPr>
            <p:nvPr/>
          </p:nvPicPr>
          <p:blipFill>
            <a:blip r:embed="rId3">
              <a:extLst/>
            </a:blip>
            <a:srcRect l="6427" t="29423" r="47348" b="15049"/>
            <a:stretch>
              <a:fillRect/>
            </a:stretch>
          </p:blipFill>
          <p:spPr>
            <a:xfrm>
              <a:off x="94374" y="856724"/>
              <a:ext cx="4864590" cy="4900073"/>
            </a:xfrm>
            <a:prstGeom prst="rect">
              <a:avLst/>
            </a:prstGeom>
            <a:ln w="12700" cap="flat">
              <a:noFill/>
              <a:miter lim="400000"/>
            </a:ln>
            <a:effectLst/>
          </p:spPr>
        </p:pic>
        <p:pic>
          <p:nvPicPr>
            <p:cNvPr id="1060" name="Screen Shot 2017-07-05 at 3.09.22 PM.png" descr="Screen Shot 2017-07-05 at 3.09.22 PM.png"/>
            <p:cNvPicPr>
              <a:picLocks noChangeAspect="1"/>
            </p:cNvPicPr>
            <p:nvPr/>
          </p:nvPicPr>
          <p:blipFill>
            <a:blip r:embed="rId4">
              <a:extLst/>
            </a:blip>
            <a:srcRect l="6416" t="29269" r="47324" b="63975"/>
            <a:stretch>
              <a:fillRect/>
            </a:stretch>
          </p:blipFill>
          <p:spPr>
            <a:xfrm>
              <a:off x="100557" y="853164"/>
              <a:ext cx="4860054" cy="595100"/>
            </a:xfrm>
            <a:prstGeom prst="rect">
              <a:avLst/>
            </a:prstGeom>
            <a:ln w="12700" cap="flat">
              <a:noFill/>
              <a:miter lim="400000"/>
            </a:ln>
            <a:effectLst/>
          </p:spPr>
        </p:pic>
      </p:grpSp>
      <p:sp>
        <p:nvSpPr>
          <p:cNvPr id="1062" name="Click on .Rmd file to open notebook"/>
          <p:cNvSpPr/>
          <p:nvPr/>
        </p:nvSpPr>
        <p:spPr>
          <a:xfrm>
            <a:off x="12152090" y="9816404"/>
            <a:ext cx="7450933" cy="17712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46" y="0"/>
                </a:moveTo>
                <a:cubicBezTo>
                  <a:pt x="10350" y="0"/>
                  <a:pt x="10262" y="111"/>
                  <a:pt x="10183" y="290"/>
                </a:cubicBezTo>
                <a:lnTo>
                  <a:pt x="0" y="557"/>
                </a:lnTo>
                <a:lnTo>
                  <a:pt x="9892" y="4177"/>
                </a:lnTo>
                <a:lnTo>
                  <a:pt x="9892" y="19272"/>
                </a:lnTo>
                <a:cubicBezTo>
                  <a:pt x="9892" y="20559"/>
                  <a:pt x="10140" y="21600"/>
                  <a:pt x="10446" y="21600"/>
                </a:cubicBezTo>
                <a:lnTo>
                  <a:pt x="21047" y="21600"/>
                </a:lnTo>
                <a:cubicBezTo>
                  <a:pt x="21352" y="21600"/>
                  <a:pt x="21600" y="20559"/>
                  <a:pt x="21600" y="19272"/>
                </a:cubicBezTo>
                <a:lnTo>
                  <a:pt x="21600" y="2328"/>
                </a:lnTo>
                <a:cubicBezTo>
                  <a:pt x="21600" y="1041"/>
                  <a:pt x="21352" y="0"/>
                  <a:pt x="21047" y="0"/>
                </a:cubicBezTo>
                <a:lnTo>
                  <a:pt x="10446" y="0"/>
                </a:lnTo>
                <a:close/>
              </a:path>
            </a:pathLst>
          </a:custGeom>
          <a:solidFill>
            <a:srgbClr val="97BA79">
              <a:alpha val="10000"/>
            </a:srgbClr>
          </a:solidFill>
          <a:ln w="25400">
            <a:miter lim="400000"/>
          </a:ln>
          <a:extLst>
            <a:ext uri="{C572A759-6A51-4108-AA02-DFA0A04FC94B}">
              <ma14:wrappingTextBoxFlag xmlns:ma14="http://schemas.microsoft.com/office/mac/drawingml/2011/main" val="1"/>
            </a:ext>
          </a:extLst>
        </p:spPr>
        <p:txBody>
          <a:bodyPr lIns="71437" tIns="71437" rIns="71437" bIns="71437" anchor="ctr"/>
          <a:lstStyle>
            <a:lvl1pPr>
              <a:defRPr sz="3800">
                <a:solidFill>
                  <a:srgbClr val="FFFFFF"/>
                </a:solidFill>
                <a:latin typeface="Source Sans Pro Semibold"/>
                <a:ea typeface="Source Sans Pro Semibold"/>
                <a:cs typeface="Source Sans Pro Semibold"/>
                <a:sym typeface="Source Sans Pro Semibold"/>
              </a:defRPr>
            </a:lvl1pPr>
          </a:lstStyle>
          <a:p>
            <a:pPr/>
            <a:r>
              <a:t>Click on .Rmd file to open notebook</a:t>
            </a:r>
          </a:p>
        </p:txBody>
      </p:sp>
      <p:grpSp>
        <p:nvGrpSpPr>
          <p:cNvPr id="1068" name="Group"/>
          <p:cNvGrpSpPr/>
          <p:nvPr/>
        </p:nvGrpSpPr>
        <p:grpSpPr>
          <a:xfrm>
            <a:off x="7292199" y="4420475"/>
            <a:ext cx="7994547" cy="8055433"/>
            <a:chOff x="0" y="0"/>
            <a:chExt cx="7994546" cy="8055432"/>
          </a:xfrm>
        </p:grpSpPr>
        <p:pic>
          <p:nvPicPr>
            <p:cNvPr id="1063" name="Screen Shot 2017-07-05 at 3.09.22 PM.png" descr="Screen Shot 2017-07-05 at 3.09.22 PM.png"/>
            <p:cNvPicPr>
              <a:picLocks noChangeAspect="1"/>
            </p:cNvPicPr>
            <p:nvPr/>
          </p:nvPicPr>
          <p:blipFill>
            <a:blip r:embed="rId4">
              <a:extLst/>
            </a:blip>
            <a:srcRect l="6416" t="29335" r="47324" b="15077"/>
            <a:stretch>
              <a:fillRect/>
            </a:stretch>
          </p:blipFill>
          <p:spPr>
            <a:xfrm>
              <a:off x="0" y="0"/>
              <a:ext cx="7994547" cy="8055433"/>
            </a:xfrm>
            <a:prstGeom prst="rect">
              <a:avLst/>
            </a:prstGeom>
            <a:ln w="25400" cap="flat">
              <a:solidFill>
                <a:srgbClr val="919191"/>
              </a:solidFill>
              <a:prstDash val="solid"/>
              <a:miter lim="400000"/>
            </a:ln>
            <a:effectLst/>
          </p:spPr>
        </p:pic>
        <p:grpSp>
          <p:nvGrpSpPr>
            <p:cNvPr id="1066" name="Group"/>
            <p:cNvGrpSpPr/>
            <p:nvPr/>
          </p:nvGrpSpPr>
          <p:grpSpPr>
            <a:xfrm>
              <a:off x="7235466" y="3524365"/>
              <a:ext cx="441742" cy="251445"/>
              <a:chOff x="0" y="0"/>
              <a:chExt cx="441740" cy="251444"/>
            </a:xfrm>
          </p:grpSpPr>
          <p:sp>
            <p:nvSpPr>
              <p:cNvPr id="1064" name="Rounded Rectangle"/>
              <p:cNvSpPr/>
              <p:nvPr/>
            </p:nvSpPr>
            <p:spPr>
              <a:xfrm>
                <a:off x="0" y="0"/>
                <a:ext cx="441741" cy="251445"/>
              </a:xfrm>
              <a:prstGeom prst="roundRect">
                <a:avLst>
                  <a:gd name="adj" fmla="val 33957"/>
                </a:avLst>
              </a:prstGeom>
              <a:solidFill>
                <a:srgbClr val="A6AAA9"/>
              </a:solidFill>
              <a:ln w="9525" cap="flat">
                <a:solidFill>
                  <a:srgbClr val="919191"/>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65" name="Triangle"/>
              <p:cNvSpPr/>
              <p:nvPr/>
            </p:nvSpPr>
            <p:spPr>
              <a:xfrm rot="5427224">
                <a:off x="150521" y="77551"/>
                <a:ext cx="192261" cy="971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007600"/>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1067" name="Rectangle"/>
            <p:cNvSpPr/>
            <p:nvPr/>
          </p:nvSpPr>
          <p:spPr>
            <a:xfrm>
              <a:off x="800144" y="3855544"/>
              <a:ext cx="163960" cy="676557"/>
            </a:xfrm>
            <a:prstGeom prst="rect">
              <a:avLst/>
            </a:prstGeom>
            <a:solidFill>
              <a:srgbClr val="008F00"/>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1069" name="Click to run all code chunks above"/>
          <p:cNvSpPr/>
          <p:nvPr/>
        </p:nvSpPr>
        <p:spPr>
          <a:xfrm>
            <a:off x="14437693" y="5324011"/>
            <a:ext cx="5165330" cy="25173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510" y="0"/>
                </a:moveTo>
                <a:cubicBezTo>
                  <a:pt x="5069" y="0"/>
                  <a:pt x="4712" y="733"/>
                  <a:pt x="4712" y="1638"/>
                </a:cubicBezTo>
                <a:lnTo>
                  <a:pt x="4712" y="14503"/>
                </a:lnTo>
                <a:lnTo>
                  <a:pt x="0" y="21600"/>
                </a:lnTo>
                <a:lnTo>
                  <a:pt x="5558" y="16863"/>
                </a:lnTo>
                <a:lnTo>
                  <a:pt x="20802" y="16863"/>
                </a:lnTo>
                <a:cubicBezTo>
                  <a:pt x="21243" y="16863"/>
                  <a:pt x="21600" y="16130"/>
                  <a:pt x="21600" y="15225"/>
                </a:cubicBezTo>
                <a:lnTo>
                  <a:pt x="21600" y="1638"/>
                </a:lnTo>
                <a:cubicBezTo>
                  <a:pt x="21600" y="733"/>
                  <a:pt x="21243" y="0"/>
                  <a:pt x="20802" y="0"/>
                </a:cubicBezTo>
                <a:lnTo>
                  <a:pt x="5510" y="0"/>
                </a:lnTo>
                <a:close/>
              </a:path>
            </a:pathLst>
          </a:custGeom>
          <a:solidFill>
            <a:srgbClr val="C0C0C0"/>
          </a:solidFill>
          <a:ln w="25400">
            <a:miter lim="400000"/>
          </a:ln>
          <a:extLst>
            <a:ext uri="{C572A759-6A51-4108-AA02-DFA0A04FC94B}">
              <ma14:wrappingTextBoxFlag xmlns:ma14="http://schemas.microsoft.com/office/mac/drawingml/2011/main" val="1"/>
            </a:ext>
          </a:extLst>
        </p:spPr>
        <p:txBody>
          <a:bodyPr lIns="71437" tIns="71437" rIns="71437" bIns="71437" anchor="ctr"/>
          <a:lstStyle>
            <a:lvl1pPr>
              <a:lnSpc>
                <a:spcPct val="80000"/>
              </a:lnSpc>
              <a:defRPr sz="4000">
                <a:solidFill>
                  <a:srgbClr val="FFFFFF"/>
                </a:solidFill>
                <a:latin typeface="Source Sans Pro Semibold"/>
                <a:ea typeface="Source Sans Pro Semibold"/>
                <a:cs typeface="Source Sans Pro Semibold"/>
                <a:sym typeface="Source Sans Pro Semibold"/>
              </a:defRPr>
            </a:lvl1pPr>
          </a:lstStyle>
          <a:p>
            <a:pPr/>
            <a:r>
              <a:t>Click to run all code chunks above</a:t>
            </a:r>
          </a:p>
        </p:txBody>
      </p:sp>
      <p:sp>
        <p:nvSpPr>
          <p:cNvPr id="1070" name="Click to run code in chunk"/>
          <p:cNvSpPr/>
          <p:nvPr/>
        </p:nvSpPr>
        <p:spPr>
          <a:xfrm>
            <a:off x="14995303" y="7506906"/>
            <a:ext cx="4607720" cy="20919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63" y="0"/>
                </a:moveTo>
                <a:cubicBezTo>
                  <a:pt x="3068" y="0"/>
                  <a:pt x="2668" y="882"/>
                  <a:pt x="2668" y="1971"/>
                </a:cubicBezTo>
                <a:lnTo>
                  <a:pt x="2668" y="4520"/>
                </a:lnTo>
                <a:lnTo>
                  <a:pt x="0" y="6159"/>
                </a:lnTo>
                <a:lnTo>
                  <a:pt x="2668" y="7798"/>
                </a:lnTo>
                <a:lnTo>
                  <a:pt x="2668" y="19629"/>
                </a:lnTo>
                <a:cubicBezTo>
                  <a:pt x="2668" y="20718"/>
                  <a:pt x="3068" y="21600"/>
                  <a:pt x="3563" y="21600"/>
                </a:cubicBezTo>
                <a:lnTo>
                  <a:pt x="20705" y="21600"/>
                </a:lnTo>
                <a:cubicBezTo>
                  <a:pt x="21200" y="21600"/>
                  <a:pt x="21600" y="20718"/>
                  <a:pt x="21600" y="19629"/>
                </a:cubicBezTo>
                <a:lnTo>
                  <a:pt x="21600" y="1971"/>
                </a:lnTo>
                <a:cubicBezTo>
                  <a:pt x="21600" y="882"/>
                  <a:pt x="21200" y="0"/>
                  <a:pt x="20705" y="0"/>
                </a:cubicBezTo>
                <a:lnTo>
                  <a:pt x="3563" y="0"/>
                </a:lnTo>
                <a:close/>
              </a:path>
            </a:pathLst>
          </a:custGeom>
          <a:solidFill>
            <a:srgbClr val="919191"/>
          </a:solidFill>
          <a:ln w="25400">
            <a:miter lim="400000"/>
          </a:ln>
          <a:extLst>
            <a:ext uri="{C572A759-6A51-4108-AA02-DFA0A04FC94B}">
              <ma14:wrappingTextBoxFlag xmlns:ma14="http://schemas.microsoft.com/office/mac/drawingml/2011/main" val="1"/>
            </a:ext>
          </a:extLst>
        </p:spPr>
        <p:txBody>
          <a:bodyPr lIns="71437" tIns="71437" rIns="71437" bIns="71437" anchor="ctr"/>
          <a:lstStyle>
            <a:lvl1pPr>
              <a:defRPr sz="4000">
                <a:solidFill>
                  <a:srgbClr val="FFFFFF"/>
                </a:solidFill>
                <a:latin typeface="Source Sans Pro Semibold"/>
                <a:ea typeface="Source Sans Pro Semibold"/>
                <a:cs typeface="Source Sans Pro Semibold"/>
                <a:sym typeface="Source Sans Pro Semibold"/>
              </a:defRPr>
            </a:lvl1pPr>
          </a:lstStyle>
          <a:p>
            <a:pPr/>
            <a:r>
              <a:t>Click to run code in chunk</a:t>
            </a:r>
          </a:p>
        </p:txBody>
      </p:sp>
      <p:grpSp>
        <p:nvGrpSpPr>
          <p:cNvPr id="1073" name="Group"/>
          <p:cNvGrpSpPr/>
          <p:nvPr/>
        </p:nvGrpSpPr>
        <p:grpSpPr>
          <a:xfrm>
            <a:off x="4914303" y="4404779"/>
            <a:ext cx="2386759" cy="8098451"/>
            <a:chOff x="0" y="8527"/>
            <a:chExt cx="2386757" cy="8098449"/>
          </a:xfrm>
        </p:grpSpPr>
        <p:sp>
          <p:nvSpPr>
            <p:cNvPr id="1071" name="Shape"/>
            <p:cNvSpPr/>
            <p:nvPr/>
          </p:nvSpPr>
          <p:spPr>
            <a:xfrm>
              <a:off x="9752" y="8527"/>
              <a:ext cx="2377006" cy="8098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8" y="4775"/>
                  </a:moveTo>
                  <a:lnTo>
                    <a:pt x="21600" y="0"/>
                  </a:lnTo>
                  <a:lnTo>
                    <a:pt x="21473" y="21600"/>
                  </a:lnTo>
                  <a:lnTo>
                    <a:pt x="0" y="17779"/>
                  </a:lnTo>
                  <a:lnTo>
                    <a:pt x="38" y="4775"/>
                  </a:lnTo>
                  <a:close/>
                </a:path>
              </a:pathLst>
            </a:custGeom>
            <a:solidFill>
              <a:srgbClr val="000000">
                <a:alpha val="33169"/>
              </a:srgbClr>
            </a:solidFill>
            <a:ln w="25400" cap="flat">
              <a:noFill/>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72" name="Rectangle"/>
            <p:cNvSpPr/>
            <p:nvPr/>
          </p:nvSpPr>
          <p:spPr>
            <a:xfrm>
              <a:off x="0" y="1779645"/>
              <a:ext cx="2377602" cy="4902201"/>
            </a:xfrm>
            <a:prstGeom prst="rect">
              <a:avLst/>
            </a:prstGeom>
            <a:solidFill>
              <a:srgbClr val="000000">
                <a:alpha val="1393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sp>
        <p:nvSpPr>
          <p:cNvPr id="1074" name="Code result"/>
          <p:cNvSpPr/>
          <p:nvPr/>
        </p:nvSpPr>
        <p:spPr>
          <a:xfrm>
            <a:off x="14711140" y="9802488"/>
            <a:ext cx="4891883" cy="20919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611" y="0"/>
                </a:moveTo>
                <a:cubicBezTo>
                  <a:pt x="4445" y="0"/>
                  <a:pt x="4292" y="115"/>
                  <a:pt x="4162" y="307"/>
                </a:cubicBezTo>
                <a:lnTo>
                  <a:pt x="0" y="1356"/>
                </a:lnTo>
                <a:lnTo>
                  <a:pt x="3768" y="3340"/>
                </a:lnTo>
                <a:lnTo>
                  <a:pt x="3768" y="19629"/>
                </a:lnTo>
                <a:cubicBezTo>
                  <a:pt x="3768" y="20718"/>
                  <a:pt x="4145" y="21600"/>
                  <a:pt x="4611" y="21600"/>
                </a:cubicBezTo>
                <a:lnTo>
                  <a:pt x="20757" y="21600"/>
                </a:lnTo>
                <a:cubicBezTo>
                  <a:pt x="21223" y="21600"/>
                  <a:pt x="21600" y="20718"/>
                  <a:pt x="21600" y="19629"/>
                </a:cubicBezTo>
                <a:lnTo>
                  <a:pt x="21600" y="1971"/>
                </a:lnTo>
                <a:cubicBezTo>
                  <a:pt x="21600" y="882"/>
                  <a:pt x="21223" y="0"/>
                  <a:pt x="20757" y="0"/>
                </a:cubicBezTo>
                <a:lnTo>
                  <a:pt x="4611" y="0"/>
                </a:lnTo>
                <a:close/>
              </a:path>
            </a:pathLst>
          </a:custGeom>
          <a:solidFill>
            <a:srgbClr val="53585F"/>
          </a:solidFill>
          <a:ln w="25400">
            <a:miter lim="400000"/>
          </a:ln>
          <a:extLst>
            <a:ext uri="{C572A759-6A51-4108-AA02-DFA0A04FC94B}">
              <ma14:wrappingTextBoxFlag xmlns:ma14="http://schemas.microsoft.com/office/mac/drawingml/2011/main" val="1"/>
            </a:ext>
          </a:extLst>
        </p:spPr>
        <p:txBody>
          <a:bodyPr lIns="71437" tIns="71437" rIns="71437" bIns="71437" anchor="ctr"/>
          <a:lstStyle>
            <a:lvl1pPr>
              <a:defRPr sz="4000">
                <a:solidFill>
                  <a:srgbClr val="FFFFFF"/>
                </a:solidFill>
                <a:latin typeface="Source Sans Pro Semibold"/>
                <a:ea typeface="Source Sans Pro Semibold"/>
                <a:cs typeface="Source Sans Pro Semibold"/>
                <a:sym typeface="Source Sans Pro Semibold"/>
              </a:defRPr>
            </a:lvl1pPr>
          </a:lstStyle>
          <a:p>
            <a:pPr/>
            <a:r>
              <a:t>Code result</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showMasterSp="1" showMasterPhAnim="1">
  <p:cSld>
    <p:bg>
      <p:bgPr>
        <a:gradFill flip="none" rotWithShape="1">
          <a:gsLst>
            <a:gs pos="0">
              <a:srgbClr val="A3C586"/>
            </a:gs>
            <a:gs pos="74003">
              <a:srgbClr val="8EB16F"/>
            </a:gs>
            <a:gs pos="100000">
              <a:srgbClr val="789D57"/>
            </a:gs>
          </a:gsLst>
          <a:path path="circle">
            <a:fillToRect l="50000" t="50000" r="50000" b="50000"/>
          </a:path>
        </a:gradFill>
      </p:bgPr>
    </p:bg>
    <p:spTree>
      <p:nvGrpSpPr>
        <p:cNvPr id="1" name=""/>
        <p:cNvGrpSpPr/>
        <p:nvPr/>
      </p:nvGrpSpPr>
      <p:grpSpPr>
        <a:xfrm>
          <a:off x="0" y="0"/>
          <a:ext cx="0" cy="0"/>
          <a:chOff x="0" y="0"/>
          <a:chExt cx="0" cy="0"/>
        </a:xfrm>
      </p:grpSpPr>
      <p:sp>
        <p:nvSpPr>
          <p:cNvPr id="1076" name="Outro"/>
          <p:cNvSpPr txBox="1"/>
          <p:nvPr/>
        </p:nvSpPr>
        <p:spPr>
          <a:xfrm>
            <a:off x="2628899" y="5035550"/>
            <a:ext cx="18716626" cy="3302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825500">
              <a:defRPr sz="20000">
                <a:solidFill>
                  <a:srgbClr val="F0F0F0"/>
                </a:solidFill>
                <a:latin typeface="Source Sans Pro"/>
                <a:ea typeface="Source Sans Pro"/>
                <a:cs typeface="Source Sans Pro"/>
                <a:sym typeface="Source Sans Pro"/>
              </a:defRPr>
            </a:lvl1pPr>
          </a:lstStyle>
          <a:p>
            <a:pPr/>
            <a:r>
              <a:t>Outro</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78"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1079" name="Deploy app or publish paper"/>
          <p:cNvSpPr/>
          <p:nvPr/>
        </p:nvSpPr>
        <p:spPr>
          <a:xfrm>
            <a:off x="3287208" y="8320443"/>
            <a:ext cx="3603831" cy="1671214"/>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800">
                <a:solidFill>
                  <a:srgbClr val="FFFFFF"/>
                </a:solidFill>
                <a:latin typeface="Source Sans Pro"/>
                <a:ea typeface="Source Sans Pro"/>
                <a:cs typeface="Source Sans Pro"/>
                <a:sym typeface="Source Sans Pro"/>
              </a:defRPr>
            </a:lvl1pPr>
          </a:lstStyle>
          <a:p>
            <a:pPr/>
            <a:r>
              <a:t>Deploy app or publish paper</a:t>
            </a:r>
          </a:p>
        </p:txBody>
      </p:sp>
      <p:sp>
        <p:nvSpPr>
          <p:cNvPr id="1080" name="Build app or write paper"/>
          <p:cNvSpPr/>
          <p:nvPr/>
        </p:nvSpPr>
        <p:spPr>
          <a:xfrm>
            <a:off x="6467290" y="10490020"/>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800">
                <a:solidFill>
                  <a:srgbClr val="FFFFFF"/>
                </a:solidFill>
                <a:latin typeface="Source Sans Pro"/>
                <a:ea typeface="Source Sans Pro"/>
                <a:cs typeface="Source Sans Pro"/>
                <a:sym typeface="Source Sans Pro"/>
              </a:defRPr>
            </a:lvl1pPr>
          </a:lstStyle>
          <a:p>
            <a:pPr/>
            <a:r>
              <a:t>Build app or write paper</a:t>
            </a:r>
          </a:p>
        </p:txBody>
      </p:sp>
      <p:sp>
        <p:nvSpPr>
          <p:cNvPr id="1081" name="Write code to apply a modeling algorithm."/>
          <p:cNvSpPr/>
          <p:nvPr/>
        </p:nvSpPr>
        <p:spPr>
          <a:xfrm>
            <a:off x="17573285" y="8253031"/>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100">
                <a:solidFill>
                  <a:srgbClr val="FFFFFF"/>
                </a:solidFill>
                <a:latin typeface="Source Sans Pro"/>
                <a:ea typeface="Source Sans Pro"/>
                <a:cs typeface="Source Sans Pro"/>
                <a:sym typeface="Source Sans Pro"/>
              </a:defRPr>
            </a:lvl1pPr>
          </a:lstStyle>
          <a:p>
            <a:pPr/>
            <a:r>
              <a:t>Write code to apply a modeling algorithm.</a:t>
            </a:r>
          </a:p>
        </p:txBody>
      </p:sp>
      <p:sp>
        <p:nvSpPr>
          <p:cNvPr id="1082" name="Transform the data. Do feature engineering."/>
          <p:cNvSpPr/>
          <p:nvPr/>
        </p:nvSpPr>
        <p:spPr>
          <a:xfrm>
            <a:off x="18451774" y="6016043"/>
            <a:ext cx="3603831" cy="1671214"/>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100">
                <a:solidFill>
                  <a:srgbClr val="FFFFFF"/>
                </a:solidFill>
                <a:latin typeface="Source Sans Pro"/>
                <a:ea typeface="Source Sans Pro"/>
                <a:cs typeface="Source Sans Pro"/>
                <a:sym typeface="Source Sans Pro"/>
              </a:defRPr>
            </a:lvl1pPr>
          </a:lstStyle>
          <a:p>
            <a:pPr/>
            <a:r>
              <a:t>Transform the data. Do feature engineering.</a:t>
            </a:r>
          </a:p>
        </p:txBody>
      </p:sp>
      <p:sp>
        <p:nvSpPr>
          <p:cNvPr id="1083" name="Visualize the data and/or results"/>
          <p:cNvSpPr/>
          <p:nvPr/>
        </p:nvSpPr>
        <p:spPr>
          <a:xfrm>
            <a:off x="14668465" y="10490020"/>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300">
                <a:solidFill>
                  <a:srgbClr val="FFFFFF"/>
                </a:solidFill>
                <a:latin typeface="Source Sans Pro"/>
                <a:ea typeface="Source Sans Pro"/>
                <a:cs typeface="Source Sans Pro"/>
                <a:sym typeface="Source Sans Pro"/>
              </a:defRPr>
            </a:lvl1pPr>
          </a:lstStyle>
          <a:p>
            <a:pPr/>
            <a:r>
              <a:t>Visualize the data and/or results</a:t>
            </a:r>
          </a:p>
        </p:txBody>
      </p:sp>
      <p:sp>
        <p:nvSpPr>
          <p:cNvPr id="1084" name="Tidy data into useable form"/>
          <p:cNvSpPr/>
          <p:nvPr/>
        </p:nvSpPr>
        <p:spPr>
          <a:xfrm>
            <a:off x="14668465" y="1720313"/>
            <a:ext cx="3603831" cy="1671215"/>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600">
                <a:solidFill>
                  <a:srgbClr val="FFFFFF"/>
                </a:solidFill>
                <a:latin typeface="Source Sans Pro"/>
                <a:ea typeface="Source Sans Pro"/>
                <a:cs typeface="Source Sans Pro"/>
                <a:sym typeface="Source Sans Pro"/>
              </a:defRPr>
            </a:lvl1pPr>
          </a:lstStyle>
          <a:p>
            <a:pPr/>
            <a:r>
              <a:t>Tidy data into useable form</a:t>
            </a:r>
          </a:p>
        </p:txBody>
      </p:sp>
      <p:sp>
        <p:nvSpPr>
          <p:cNvPr id="1085" name="Import data into software"/>
          <p:cNvSpPr/>
          <p:nvPr/>
        </p:nvSpPr>
        <p:spPr>
          <a:xfrm>
            <a:off x="10386545" y="957418"/>
            <a:ext cx="3603831" cy="1671214"/>
          </a:xfrm>
          <a:prstGeom prst="roundRect">
            <a:avLst>
              <a:gd name="adj" fmla="val 15000"/>
            </a:avLst>
          </a:prstGeom>
          <a:solidFill>
            <a:srgbClr val="A0C283"/>
          </a:solidFill>
          <a:ln w="12700">
            <a:solidFill>
              <a:schemeClr val="accent2">
                <a:hueOff val="-554920"/>
                <a:satOff val="-21482"/>
                <a:lumOff val="-6228"/>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sz="3600">
                <a:solidFill>
                  <a:srgbClr val="FFFFFF"/>
                </a:solidFill>
                <a:latin typeface="Source Sans Pro"/>
                <a:ea typeface="Source Sans Pro"/>
                <a:cs typeface="Source Sans Pro"/>
                <a:sym typeface="Source Sans Pro"/>
              </a:defRPr>
            </a:lvl1pPr>
          </a:lstStyle>
          <a:p>
            <a:pPr/>
            <a:r>
              <a:t>Import data into software</a:t>
            </a:r>
          </a:p>
        </p:txBody>
      </p:sp>
      <p:grpSp>
        <p:nvGrpSpPr>
          <p:cNvPr id="1103" name="Group"/>
          <p:cNvGrpSpPr/>
          <p:nvPr/>
        </p:nvGrpSpPr>
        <p:grpSpPr>
          <a:xfrm>
            <a:off x="2328394" y="1275394"/>
            <a:ext cx="18848722" cy="11483189"/>
            <a:chOff x="0" y="0"/>
            <a:chExt cx="18848721" cy="11483188"/>
          </a:xfrm>
        </p:grpSpPr>
        <p:sp>
          <p:nvSpPr>
            <p:cNvPr id="1086" name="Line"/>
            <p:cNvSpPr/>
            <p:nvPr/>
          </p:nvSpPr>
          <p:spPr>
            <a:xfrm>
              <a:off x="1934131" y="6642020"/>
              <a:ext cx="134872" cy="4104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085" y="18522"/>
                    <a:pt x="14700" y="15428"/>
                    <a:pt x="11447" y="12320"/>
                  </a:cubicBezTo>
                  <a:cubicBezTo>
                    <a:pt x="7838" y="8871"/>
                    <a:pt x="4390" y="5403"/>
                    <a:pt x="1493" y="1882"/>
                  </a:cubicBezTo>
                  <a:cubicBezTo>
                    <a:pt x="977" y="1256"/>
                    <a:pt x="480" y="629"/>
                    <a:pt x="0" y="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87" name="Line"/>
            <p:cNvSpPr/>
            <p:nvPr/>
          </p:nvSpPr>
          <p:spPr>
            <a:xfrm>
              <a:off x="3377938" y="8978672"/>
              <a:ext cx="764340" cy="6265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187" y="18728"/>
                    <a:pt x="14860" y="15707"/>
                    <a:pt x="11626" y="12543"/>
                  </a:cubicBezTo>
                  <a:cubicBezTo>
                    <a:pt x="7902" y="8901"/>
                    <a:pt x="4303" y="5073"/>
                    <a:pt x="868" y="1030"/>
                  </a:cubicBezTo>
                  <a:cubicBezTo>
                    <a:pt x="578" y="688"/>
                    <a:pt x="288" y="345"/>
                    <a:pt x="0" y="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88" name="Line"/>
            <p:cNvSpPr/>
            <p:nvPr/>
          </p:nvSpPr>
          <p:spPr>
            <a:xfrm>
              <a:off x="7522143" y="11051402"/>
              <a:ext cx="728585" cy="1331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091" y="19198"/>
                    <a:pt x="14595" y="16274"/>
                    <a:pt x="11115" y="12832"/>
                  </a:cubicBezTo>
                  <a:cubicBezTo>
                    <a:pt x="7388" y="9146"/>
                    <a:pt x="3682" y="4866"/>
                    <a:pt x="0" y="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89" name="Line"/>
            <p:cNvSpPr/>
            <p:nvPr/>
          </p:nvSpPr>
          <p:spPr>
            <a:xfrm>
              <a:off x="12042388" y="10883868"/>
              <a:ext cx="850190" cy="198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417" y="3670"/>
                    <a:pt x="15229" y="7255"/>
                    <a:pt x="12035" y="10755"/>
                  </a:cubicBezTo>
                  <a:cubicBezTo>
                    <a:pt x="8603" y="14516"/>
                    <a:pt x="5161" y="18181"/>
                    <a:pt x="1662" y="20566"/>
                  </a:cubicBezTo>
                  <a:cubicBezTo>
                    <a:pt x="1109" y="20943"/>
                    <a:pt x="555" y="21288"/>
                    <a:pt x="0" y="2160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90" name="Line"/>
            <p:cNvSpPr/>
            <p:nvPr/>
          </p:nvSpPr>
          <p:spPr>
            <a:xfrm>
              <a:off x="1881858" y="4356598"/>
              <a:ext cx="100452" cy="389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112" y="19127"/>
                    <a:pt x="4254" y="16655"/>
                    <a:pt x="6425" y="14186"/>
                  </a:cubicBezTo>
                  <a:cubicBezTo>
                    <a:pt x="9044" y="11207"/>
                    <a:pt x="11706" y="8230"/>
                    <a:pt x="14977" y="5295"/>
                  </a:cubicBezTo>
                  <a:cubicBezTo>
                    <a:pt x="16963" y="3512"/>
                    <a:pt x="19172" y="1746"/>
                    <a:pt x="21600" y="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91" name="Line"/>
            <p:cNvSpPr/>
            <p:nvPr/>
          </p:nvSpPr>
          <p:spPr>
            <a:xfrm>
              <a:off x="3058369" y="1988024"/>
              <a:ext cx="524327" cy="5170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745" y="18405"/>
                    <a:pt x="5579" y="15289"/>
                    <a:pt x="8499" y="12256"/>
                  </a:cubicBezTo>
                  <a:cubicBezTo>
                    <a:pt x="12089" y="8527"/>
                    <a:pt x="15807" y="4924"/>
                    <a:pt x="19735" y="1564"/>
                  </a:cubicBezTo>
                  <a:cubicBezTo>
                    <a:pt x="20352" y="1036"/>
                    <a:pt x="20973" y="515"/>
                    <a:pt x="21600" y="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92" name="Line"/>
            <p:cNvSpPr/>
            <p:nvPr/>
          </p:nvSpPr>
          <p:spPr>
            <a:xfrm>
              <a:off x="6287344" y="66342"/>
              <a:ext cx="1387245" cy="3781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779" y="18013"/>
                    <a:pt x="5589" y="14758"/>
                    <a:pt x="8426" y="11840"/>
                  </a:cubicBezTo>
                  <a:cubicBezTo>
                    <a:pt x="11694" y="8479"/>
                    <a:pt x="14994" y="5568"/>
                    <a:pt x="18300" y="2763"/>
                  </a:cubicBezTo>
                  <a:cubicBezTo>
                    <a:pt x="19400" y="1830"/>
                    <a:pt x="20499" y="909"/>
                    <a:pt x="21600" y="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93" name="Line"/>
            <p:cNvSpPr/>
            <p:nvPr/>
          </p:nvSpPr>
          <p:spPr>
            <a:xfrm>
              <a:off x="11665793" y="0"/>
              <a:ext cx="1210934" cy="2617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439" y="2364"/>
                    <a:pt x="6859" y="5274"/>
                    <a:pt x="10255" y="8726"/>
                  </a:cubicBezTo>
                  <a:cubicBezTo>
                    <a:pt x="13764" y="12295"/>
                    <a:pt x="17245" y="16439"/>
                    <a:pt x="20726" y="20564"/>
                  </a:cubicBezTo>
                  <a:cubicBezTo>
                    <a:pt x="21017" y="20910"/>
                    <a:pt x="21309" y="21255"/>
                    <a:pt x="21600" y="2160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94" name="Line"/>
            <p:cNvSpPr/>
            <p:nvPr/>
          </p:nvSpPr>
          <p:spPr>
            <a:xfrm>
              <a:off x="15945693" y="1816099"/>
              <a:ext cx="542435" cy="4845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354" y="2935"/>
                    <a:pt x="6624" y="5986"/>
                    <a:pt x="9807" y="9151"/>
                  </a:cubicBezTo>
                  <a:cubicBezTo>
                    <a:pt x="13455" y="12779"/>
                    <a:pt x="16985" y="16553"/>
                    <a:pt x="20477" y="20370"/>
                  </a:cubicBezTo>
                  <a:cubicBezTo>
                    <a:pt x="20852" y="20779"/>
                    <a:pt x="21226" y="21189"/>
                    <a:pt x="21600" y="2160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95" name="Line"/>
            <p:cNvSpPr/>
            <p:nvPr/>
          </p:nvSpPr>
          <p:spPr>
            <a:xfrm>
              <a:off x="17688768" y="4173239"/>
              <a:ext cx="115621" cy="3859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114" y="3489"/>
                    <a:pt x="8077" y="6994"/>
                    <a:pt x="11887" y="10514"/>
                  </a:cubicBezTo>
                  <a:cubicBezTo>
                    <a:pt x="15128" y="13508"/>
                    <a:pt x="18262" y="16517"/>
                    <a:pt x="20378" y="19602"/>
                  </a:cubicBezTo>
                  <a:cubicBezTo>
                    <a:pt x="20833" y="20265"/>
                    <a:pt x="21240" y="20931"/>
                    <a:pt x="21600" y="2160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96" name="Line"/>
            <p:cNvSpPr/>
            <p:nvPr/>
          </p:nvSpPr>
          <p:spPr>
            <a:xfrm>
              <a:off x="17756051" y="6412611"/>
              <a:ext cx="97143" cy="3786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455" y="3093"/>
                    <a:pt x="16785" y="6160"/>
                    <a:pt x="13598" y="9193"/>
                  </a:cubicBezTo>
                  <a:cubicBezTo>
                    <a:pt x="9915" y="12698"/>
                    <a:pt x="5546" y="16154"/>
                    <a:pt x="1921" y="19663"/>
                  </a:cubicBezTo>
                  <a:cubicBezTo>
                    <a:pt x="1255" y="20307"/>
                    <a:pt x="615" y="20953"/>
                    <a:pt x="0" y="2160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97" name="Line"/>
            <p:cNvSpPr/>
            <p:nvPr/>
          </p:nvSpPr>
          <p:spPr>
            <a:xfrm>
              <a:off x="16114762" y="8651843"/>
              <a:ext cx="554157" cy="5480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888" y="1992"/>
                    <a:pt x="18133" y="3946"/>
                    <a:pt x="16337" y="5861"/>
                  </a:cubicBezTo>
                  <a:cubicBezTo>
                    <a:pt x="11589" y="10925"/>
                    <a:pt x="6561" y="15709"/>
                    <a:pt x="1404" y="20345"/>
                  </a:cubicBezTo>
                  <a:cubicBezTo>
                    <a:pt x="937" y="20764"/>
                    <a:pt x="469" y="21183"/>
                    <a:pt x="0" y="21600"/>
                  </a:cubicBezTo>
                </a:path>
              </a:pathLst>
            </a:custGeom>
            <a:noFill/>
            <a:ln w="635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098" name="Form Hypothesis"/>
            <p:cNvSpPr/>
            <p:nvPr/>
          </p:nvSpPr>
          <p:spPr>
            <a:xfrm>
              <a:off x="0" y="4746998"/>
              <a:ext cx="3603831" cy="1671215"/>
            </a:xfrm>
            <a:prstGeom prst="rect">
              <a:avLst/>
            </a:prstGeom>
            <a:solidFill>
              <a:srgbClr val="78AAD6"/>
            </a:solidFill>
            <a:ln w="25400" cap="flat">
              <a:solidFill>
                <a:srgbClr val="407AAA"/>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t">
              <a:noAutofit/>
            </a:bodyPr>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Form Hypothesis</a:t>
              </a:r>
            </a:p>
          </p:txBody>
        </p:sp>
        <p:sp>
          <p:nvSpPr>
            <p:cNvPr id="1099" name="Design Experiment"/>
            <p:cNvSpPr/>
            <p:nvPr/>
          </p:nvSpPr>
          <p:spPr>
            <a:xfrm>
              <a:off x="958813" y="2500964"/>
              <a:ext cx="3603831" cy="1671215"/>
            </a:xfrm>
            <a:prstGeom prst="rect">
              <a:avLst/>
            </a:prstGeom>
            <a:solidFill>
              <a:srgbClr val="78AAD6"/>
            </a:solidFill>
            <a:ln w="25400" cap="flat">
              <a:solidFill>
                <a:srgbClr val="407AAA"/>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t">
              <a:noAutofit/>
            </a:bodyPr>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Design Experiment</a:t>
              </a:r>
            </a:p>
          </p:txBody>
        </p:sp>
        <p:sp>
          <p:nvSpPr>
            <p:cNvPr id="1100" name="Collect…"/>
            <p:cNvSpPr/>
            <p:nvPr/>
          </p:nvSpPr>
          <p:spPr>
            <a:xfrm>
              <a:off x="3769878" y="444918"/>
              <a:ext cx="3603831" cy="1671215"/>
            </a:xfrm>
            <a:prstGeom prst="rect">
              <a:avLst/>
            </a:prstGeom>
            <a:solidFill>
              <a:srgbClr val="78AAD6"/>
            </a:solidFill>
            <a:ln w="25400" cap="flat">
              <a:solidFill>
                <a:srgbClr val="407AAA"/>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t">
              <a:noAutofit/>
            </a:bodyPr>
            <a:lstStyle/>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t>Collect </a:t>
              </a:r>
            </a:p>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t>Data</a:t>
              </a:r>
            </a:p>
          </p:txBody>
        </p:sp>
        <p:sp>
          <p:nvSpPr>
            <p:cNvPr id="1101" name="Explore or Test"/>
            <p:cNvSpPr/>
            <p:nvPr/>
          </p:nvSpPr>
          <p:spPr>
            <a:xfrm>
              <a:off x="15244891" y="2500964"/>
              <a:ext cx="3603831" cy="1671215"/>
            </a:xfrm>
            <a:prstGeom prst="rect">
              <a:avLst/>
            </a:prstGeom>
            <a:solidFill>
              <a:srgbClr val="78AAD6"/>
            </a:solidFill>
            <a:ln w="25400" cap="flat">
              <a:solidFill>
                <a:srgbClr val="407AAA"/>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t">
              <a:noAutofit/>
            </a:bodyPr>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Explore or Test</a:t>
              </a:r>
            </a:p>
          </p:txBody>
        </p:sp>
        <p:sp>
          <p:nvSpPr>
            <p:cNvPr id="1102" name="Communicate Results"/>
            <p:cNvSpPr/>
            <p:nvPr/>
          </p:nvSpPr>
          <p:spPr>
            <a:xfrm>
              <a:off x="8249008" y="9811974"/>
              <a:ext cx="3603831" cy="1671215"/>
            </a:xfrm>
            <a:prstGeom prst="rect">
              <a:avLst/>
            </a:prstGeom>
            <a:solidFill>
              <a:srgbClr val="78AAD6"/>
            </a:solidFill>
            <a:ln w="25400" cap="flat">
              <a:solidFill>
                <a:srgbClr val="407AAA"/>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t">
              <a:noAutofit/>
            </a:bodyPr>
            <a:lstStyle/>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rPr sz="4500"/>
                <a:t>Communicate</a:t>
              </a:r>
              <a:r>
                <a:t> Results</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xit" nodeType="clickEffect" presetID="9" grpId="1" fill="hold">
                                  <p:stCondLst>
                                    <p:cond delay="0"/>
                                  </p:stCondLst>
                                  <p:iterate type="el" backwards="0">
                                    <p:tmAbs val="0"/>
                                  </p:iterate>
                                  <p:childTnLst>
                                    <p:animEffect filter="dissolve" transition="out">
                                      <p:cBhvr>
                                        <p:cTn id="6" dur="1000" fill="hold"/>
                                        <p:tgtEl>
                                          <p:spTgt spid="1103"/>
                                        </p:tgtEl>
                                      </p:cBhvr>
                                    </p:animEffect>
                                    <p:set>
                                      <p:cBhvr>
                                        <p:cTn id="7" fill="hold">
                                          <p:stCondLst>
                                            <p:cond delay="999"/>
                                          </p:stCondLst>
                                        </p:cTn>
                                        <p:tgtEl>
                                          <p:spTgt spid="1103"/>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Class="path" nodeType="clickEffect" presetSubtype="0" presetID="-1" grpId="2" accel="50000" decel="50000" fill="hold">
                                  <p:stCondLst>
                                    <p:cond delay="0"/>
                                  </p:stCondLst>
                                  <p:childTnLst>
                                    <p:animMotion path="M 0.000000 0.000000 C -0.093336 -0.002359 -0.185031 0.043765 -0.263834 0.132715 C -0.318243 0.194129 -0.365070 0.274544 -0.401478 0.369086" origin="layout" pathEditMode="relative">
                                      <p:cBhvr>
                                        <p:cTn id="11" dur="1000" fill="hold"/>
                                        <p:tgtEl>
                                          <p:spTgt spid="1085"/>
                                        </p:tgtEl>
                                        <p:attrNameLst>
                                          <p:attrName>ppt_x</p:attrName>
                                          <p:attrName>ppt_y</p:attrName>
                                        </p:attrNameLst>
                                      </p:cBhvr>
                                    </p:animMotion>
                                  </p:childTnLst>
                                </p:cTn>
                              </p:par>
                            </p:childTnLst>
                          </p:cTn>
                        </p:par>
                        <p:par>
                          <p:cTn id="12" fill="hold">
                            <p:stCondLst>
                              <p:cond delay="0"/>
                            </p:stCondLst>
                            <p:childTnLst>
                              <p:par>
                                <p:cTn id="13" presetClass="path" nodeType="withEffect" presetSubtype="0" presetID="-1" grpId="3" accel="50000" decel="50000" fill="hold">
                                  <p:stCondLst>
                                    <p:cond delay="0"/>
                                  </p:stCondLst>
                                  <p:childTnLst>
                                    <p:animMotion path="M 0.000000 0.000000 C -0.053389 -0.050116 -0.114349 -0.068809 -0.174098 -0.053388 C -0.287436 -0.024134 -0.381104 0.118755 -0.414582 0.313465" origin="layout" pathEditMode="relative">
                                      <p:cBhvr>
                                        <p:cTn id="14" dur="1000" fill="hold"/>
                                        <p:tgtEl>
                                          <p:spTgt spid="1084"/>
                                        </p:tgtEl>
                                        <p:attrNameLst>
                                          <p:attrName>ppt_x</p:attrName>
                                          <p:attrName>ppt_y</p:attrName>
                                        </p:attrNameLst>
                                      </p:cBhvr>
                                    </p:animMotion>
                                  </p:childTnLst>
                                </p:cTn>
                              </p:par>
                            </p:childTnLst>
                          </p:cTn>
                        </p:par>
                        <p:par>
                          <p:cTn id="15" fill="hold">
                            <p:stCondLst>
                              <p:cond delay="0"/>
                            </p:stCondLst>
                            <p:childTnLst>
                              <p:par>
                                <p:cTn id="16" presetClass="path" nodeType="withEffect" presetSubtype="0" presetID="-1" grpId="4" accel="50000" decel="50000" fill="hold">
                                  <p:stCondLst>
                                    <p:cond delay="0"/>
                                  </p:stCondLst>
                                  <p:childTnLst>
                                    <p:animMotion path="M 0.000000 0.000000 C -0.008916 -0.317006 -0.221953 -0.471308 -0.352944 -0.255637 C -0.409834 -0.161971 -0.426477 -0.013965 -0.394216 0.111385" origin="layout" pathEditMode="relative">
                                      <p:cBhvr>
                                        <p:cTn id="17" dur="1000" fill="hold"/>
                                        <p:tgtEl>
                                          <p:spTgt spid="1082"/>
                                        </p:tgtEl>
                                        <p:attrNameLst>
                                          <p:attrName>ppt_x</p:attrName>
                                          <p:attrName>ppt_y</p:attrName>
                                        </p:attrNameLst>
                                      </p:cBhvr>
                                    </p:animMotion>
                                  </p:childTnLst>
                                </p:cTn>
                              </p:par>
                            </p:childTnLst>
                          </p:cTn>
                        </p:par>
                        <p:par>
                          <p:cTn id="18" fill="hold">
                            <p:stCondLst>
                              <p:cond delay="0"/>
                            </p:stCondLst>
                            <p:childTnLst>
                              <p:par>
                                <p:cTn id="19" presetClass="path" nodeType="withEffect" presetSubtype="0" presetID="-1" grpId="5" accel="50000" decel="50000" fill="hold">
                                  <p:stCondLst>
                                    <p:cond delay="0"/>
                                  </p:stCondLst>
                                  <p:childTnLst>
                                    <p:animMotion path="M 0.000000 0.000000 C 0.061875 -0.098834 0.050058 -0.276788 -0.023063 -0.347289 C -0.103319 -0.424670 -0.201344 -0.325031 -0.204543 -0.162819" origin="layout" pathEditMode="relative">
                                      <p:cBhvr>
                                        <p:cTn id="20" dur="1000" fill="hold"/>
                                        <p:tgtEl>
                                          <p:spTgt spid="1081"/>
                                        </p:tgtEl>
                                        <p:attrNameLst>
                                          <p:attrName>ppt_x</p:attrName>
                                          <p:attrName>ppt_y</p:attrName>
                                        </p:attrNameLst>
                                      </p:cBhvr>
                                    </p:animMotion>
                                  </p:childTnLst>
                                </p:cTn>
                              </p:par>
                            </p:childTnLst>
                          </p:cTn>
                        </p:par>
                        <p:par>
                          <p:cTn id="21" fill="hold">
                            <p:stCondLst>
                              <p:cond delay="0"/>
                            </p:stCondLst>
                            <p:childTnLst>
                              <p:par>
                                <p:cTn id="22" presetClass="path" nodeType="withEffect" presetSubtype="0" presetID="-1" grpId="6" accel="50000" decel="50000" fill="hold">
                                  <p:stCondLst>
                                    <p:cond delay="0"/>
                                  </p:stCondLst>
                                  <p:childTnLst>
                                    <p:animMotion path="M 0.000000 0.000000 C 0.108788 -0.024928 0.178899 -0.217656 0.147064 -0.404263 C 0.097762 -0.693250 -0.120652 -0.742334 -0.208853 -0.484246" origin="layout" pathEditMode="relative">
                                      <p:cBhvr>
                                        <p:cTn id="23" dur="1000" fill="hold"/>
                                        <p:tgtEl>
                                          <p:spTgt spid="1083"/>
                                        </p:tgtEl>
                                        <p:attrNameLst>
                                          <p:attrName>ppt_x</p:attrName>
                                          <p:attrName>ppt_y</p:attrName>
                                        </p:attrNameLst>
                                      </p:cBhvr>
                                    </p:animMotion>
                                  </p:childTnLst>
                                </p:cTn>
                              </p:par>
                            </p:childTnLst>
                          </p:cTn>
                        </p:par>
                        <p:par>
                          <p:cTn id="24" fill="hold">
                            <p:stCondLst>
                              <p:cond delay="0"/>
                            </p:stCondLst>
                            <p:childTnLst>
                              <p:par>
                                <p:cTn id="25" presetClass="path" nodeType="withEffect" presetSubtype="0" presetID="-1" grpId="7" accel="50000" decel="50000" fill="hold">
                                  <p:stCondLst>
                                    <p:cond delay="0"/>
                                  </p:stCondLst>
                                  <p:childTnLst>
                                    <p:animMotion path="M 0.000000 0.000000 C 0.062062 0.052426 0.129937 0.079228 0.198648 0.078401 C 0.296513 0.077224 0.393076 0.017993 0.449062 -0.119509 C 0.480082 -0.195697 0.494888 -0.290290 0.489461 -0.386098" origin="layout" pathEditMode="relative">
                                      <p:cBhvr>
                                        <p:cTn id="26" dur="1000" fill="hold"/>
                                        <p:tgtEl>
                                          <p:spTgt spid="1080"/>
                                        </p:tgtEl>
                                        <p:attrNameLst>
                                          <p:attrName>ppt_x</p:attrName>
                                          <p:attrName>ppt_y</p:attrName>
                                        </p:attrNameLst>
                                      </p:cBhvr>
                                    </p:animMotion>
                                  </p:childTnLst>
                                </p:cTn>
                              </p:par>
                            </p:childTnLst>
                          </p:cTn>
                        </p:par>
                        <p:par>
                          <p:cTn id="27" fill="hold">
                            <p:stCondLst>
                              <p:cond delay="0"/>
                            </p:stCondLst>
                            <p:childTnLst>
                              <p:par>
                                <p:cTn id="28" presetClass="path" nodeType="withEffect" presetSubtype="0" presetID="-1" grpId="8" accel="50000" decel="50000" fill="hold">
                                  <p:stCondLst>
                                    <p:cond delay="0"/>
                                  </p:stCondLst>
                                  <p:childTnLst>
                                    <p:animMotion path="M 0.000000 0.000000 C 0.055847 0.105583 0.128837 0.177551 0.208790 0.205866 C 0.365901 0.261506 0.526770 0.148280 0.619877 -0.083475" origin="layout" pathEditMode="relative">
                                      <p:cBhvr>
                                        <p:cTn id="29" dur="1000" fill="hold"/>
                                        <p:tgtEl>
                                          <p:spTgt spid="1079"/>
                                        </p:tgtEl>
                                        <p:attrNameLst>
                                          <p:attrName>ppt_x</p:attrName>
                                          <p:attrName>ppt_y</p:attrName>
                                        </p:attrNameLst>
                                      </p:cBhvr>
                                    </p:animMotion>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103" grpId="1"/>
    </p:bldLst>
  </p:timing>
</p:sld>
</file>

<file path=ppt/slides/slide4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05"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1113" name="Group"/>
          <p:cNvGrpSpPr/>
          <p:nvPr/>
        </p:nvGrpSpPr>
        <p:grpSpPr>
          <a:xfrm>
            <a:off x="594036" y="3848254"/>
            <a:ext cx="21414609" cy="5361680"/>
            <a:chOff x="0" y="0"/>
            <a:chExt cx="21414607" cy="5361679"/>
          </a:xfrm>
        </p:grpSpPr>
        <p:sp>
          <p:nvSpPr>
            <p:cNvPr id="1106" name="Deploy app or publish paper"/>
            <p:cNvSpPr/>
            <p:nvPr/>
          </p:nvSpPr>
          <p:spPr>
            <a:xfrm>
              <a:off x="17810777" y="3328967"/>
              <a:ext cx="3603831" cy="1671214"/>
            </a:xfrm>
            <a:prstGeom prst="roundRect">
              <a:avLst>
                <a:gd name="adj" fmla="val 15000"/>
              </a:avLst>
            </a:prstGeom>
            <a:solidFill>
              <a:srgbClr val="A0C283"/>
            </a:solidFill>
            <a:ln w="12700" cap="flat">
              <a:solidFill>
                <a:schemeClr val="accent2">
                  <a:hueOff val="-554920"/>
                  <a:satOff val="-21482"/>
                  <a:lumOff val="-6228"/>
                </a:schemeClr>
              </a:solidFill>
              <a:prstDash val="solid"/>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800">
                  <a:solidFill>
                    <a:srgbClr val="FFFFFF"/>
                  </a:solidFill>
                  <a:latin typeface="Source Sans Pro"/>
                  <a:ea typeface="Source Sans Pro"/>
                  <a:cs typeface="Source Sans Pro"/>
                  <a:sym typeface="Source Sans Pro"/>
                </a:defRPr>
              </a:lvl1pPr>
            </a:lstStyle>
            <a:p>
              <a:pPr/>
              <a:r>
                <a:t>Deploy app or publish paper</a:t>
              </a:r>
            </a:p>
          </p:txBody>
        </p:sp>
        <p:sp>
          <p:nvSpPr>
            <p:cNvPr id="1107" name="Build app or write paper"/>
            <p:cNvSpPr/>
            <p:nvPr/>
          </p:nvSpPr>
          <p:spPr>
            <a:xfrm>
              <a:off x="17810777" y="1351595"/>
              <a:ext cx="3603831" cy="1671214"/>
            </a:xfrm>
            <a:prstGeom prst="roundRect">
              <a:avLst>
                <a:gd name="adj" fmla="val 15000"/>
              </a:avLst>
            </a:prstGeom>
            <a:solidFill>
              <a:srgbClr val="A0C283"/>
            </a:solidFill>
            <a:ln w="12700" cap="flat">
              <a:solidFill>
                <a:schemeClr val="accent2">
                  <a:hueOff val="-554920"/>
                  <a:satOff val="-21482"/>
                  <a:lumOff val="-6228"/>
                </a:schemeClr>
              </a:solidFill>
              <a:prstDash val="solid"/>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800">
                  <a:solidFill>
                    <a:srgbClr val="FFFFFF"/>
                  </a:solidFill>
                  <a:latin typeface="Source Sans Pro"/>
                  <a:ea typeface="Source Sans Pro"/>
                  <a:cs typeface="Source Sans Pro"/>
                  <a:sym typeface="Source Sans Pro"/>
                </a:defRPr>
              </a:lvl1pPr>
            </a:lstStyle>
            <a:p>
              <a:pPr/>
              <a:r>
                <a:t>Build app or write paper</a:t>
              </a:r>
            </a:p>
          </p:txBody>
        </p:sp>
        <p:sp>
          <p:nvSpPr>
            <p:cNvPr id="1108" name="Write code to apply a modeling algorithm."/>
            <p:cNvSpPr/>
            <p:nvPr/>
          </p:nvSpPr>
          <p:spPr>
            <a:xfrm>
              <a:off x="11997373" y="2174138"/>
              <a:ext cx="3603831" cy="1671215"/>
            </a:xfrm>
            <a:prstGeom prst="roundRect">
              <a:avLst>
                <a:gd name="adj" fmla="val 15000"/>
              </a:avLst>
            </a:prstGeom>
            <a:solidFill>
              <a:srgbClr val="A0C283"/>
            </a:solidFill>
            <a:ln w="12700" cap="flat">
              <a:solidFill>
                <a:schemeClr val="accent2">
                  <a:hueOff val="-554920"/>
                  <a:satOff val="-21482"/>
                  <a:lumOff val="-6228"/>
                </a:schemeClr>
              </a:solidFill>
              <a:prstDash val="solid"/>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100">
                  <a:solidFill>
                    <a:srgbClr val="FFFFFF"/>
                  </a:solidFill>
                  <a:latin typeface="Source Sans Pro"/>
                  <a:ea typeface="Source Sans Pro"/>
                  <a:cs typeface="Source Sans Pro"/>
                  <a:sym typeface="Source Sans Pro"/>
                </a:defRPr>
              </a:lvl1pPr>
            </a:lstStyle>
            <a:p>
              <a:pPr/>
              <a:r>
                <a:t>Write code to apply a modeling algorithm.</a:t>
              </a:r>
            </a:p>
          </p:txBody>
        </p:sp>
        <p:sp>
          <p:nvSpPr>
            <p:cNvPr id="1109" name="Transform the data. Do feature engineering."/>
            <p:cNvSpPr/>
            <p:nvPr/>
          </p:nvSpPr>
          <p:spPr>
            <a:xfrm>
              <a:off x="8247430" y="3690466"/>
              <a:ext cx="3603831" cy="1671214"/>
            </a:xfrm>
            <a:prstGeom prst="roundRect">
              <a:avLst>
                <a:gd name="adj" fmla="val 15000"/>
              </a:avLst>
            </a:prstGeom>
            <a:solidFill>
              <a:srgbClr val="A0C283"/>
            </a:solidFill>
            <a:ln w="12700" cap="flat">
              <a:solidFill>
                <a:schemeClr val="accent2">
                  <a:hueOff val="-554920"/>
                  <a:satOff val="-21482"/>
                  <a:lumOff val="-6228"/>
                </a:schemeClr>
              </a:solidFill>
              <a:prstDash val="solid"/>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100">
                  <a:solidFill>
                    <a:srgbClr val="FFFFFF"/>
                  </a:solidFill>
                  <a:latin typeface="Source Sans Pro"/>
                  <a:ea typeface="Source Sans Pro"/>
                  <a:cs typeface="Source Sans Pro"/>
                  <a:sym typeface="Source Sans Pro"/>
                </a:defRPr>
              </a:lvl1pPr>
            </a:lstStyle>
            <a:p>
              <a:pPr/>
              <a:r>
                <a:t>Transform the data. Do feature engineering.</a:t>
              </a:r>
            </a:p>
          </p:txBody>
        </p:sp>
        <p:sp>
          <p:nvSpPr>
            <p:cNvPr id="1110" name="Visualize the data and/or results"/>
            <p:cNvSpPr/>
            <p:nvPr/>
          </p:nvSpPr>
          <p:spPr>
            <a:xfrm>
              <a:off x="8981101" y="0"/>
              <a:ext cx="3603831" cy="1671214"/>
            </a:xfrm>
            <a:prstGeom prst="roundRect">
              <a:avLst>
                <a:gd name="adj" fmla="val 15000"/>
              </a:avLst>
            </a:prstGeom>
            <a:solidFill>
              <a:srgbClr val="A0C283"/>
            </a:solidFill>
            <a:ln w="12700" cap="flat">
              <a:solidFill>
                <a:schemeClr val="accent2">
                  <a:hueOff val="-554920"/>
                  <a:satOff val="-21482"/>
                  <a:lumOff val="-6228"/>
                </a:schemeClr>
              </a:solidFill>
              <a:prstDash val="solid"/>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300">
                  <a:solidFill>
                    <a:srgbClr val="FFFFFF"/>
                  </a:solidFill>
                  <a:latin typeface="Source Sans Pro"/>
                  <a:ea typeface="Source Sans Pro"/>
                  <a:cs typeface="Source Sans Pro"/>
                  <a:sym typeface="Source Sans Pro"/>
                </a:defRPr>
              </a:lvl1pPr>
            </a:lstStyle>
            <a:p>
              <a:pPr/>
              <a:r>
                <a:t>Visualize the data and/or results</a:t>
              </a:r>
            </a:p>
          </p:txBody>
        </p:sp>
        <p:sp>
          <p:nvSpPr>
            <p:cNvPr id="1111" name="Tidy data into useable form"/>
            <p:cNvSpPr/>
            <p:nvPr/>
          </p:nvSpPr>
          <p:spPr>
            <a:xfrm>
              <a:off x="3959156" y="2176651"/>
              <a:ext cx="3603831" cy="1671215"/>
            </a:xfrm>
            <a:prstGeom prst="roundRect">
              <a:avLst>
                <a:gd name="adj" fmla="val 15000"/>
              </a:avLst>
            </a:prstGeom>
            <a:solidFill>
              <a:srgbClr val="A0C283"/>
            </a:solidFill>
            <a:ln w="12700" cap="flat">
              <a:solidFill>
                <a:schemeClr val="accent2">
                  <a:hueOff val="-554920"/>
                  <a:satOff val="-21482"/>
                  <a:lumOff val="-6228"/>
                </a:schemeClr>
              </a:solidFill>
              <a:prstDash val="solid"/>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600">
                  <a:solidFill>
                    <a:srgbClr val="FFFFFF"/>
                  </a:solidFill>
                  <a:latin typeface="Source Sans Pro"/>
                  <a:ea typeface="Source Sans Pro"/>
                  <a:cs typeface="Source Sans Pro"/>
                  <a:sym typeface="Source Sans Pro"/>
                </a:defRPr>
              </a:lvl1pPr>
            </a:lstStyle>
            <a:p>
              <a:pPr/>
              <a:r>
                <a:t>Tidy data into useable form</a:t>
              </a:r>
            </a:p>
          </p:txBody>
        </p:sp>
        <p:sp>
          <p:nvSpPr>
            <p:cNvPr id="1112" name="Import data into software"/>
            <p:cNvSpPr/>
            <p:nvPr/>
          </p:nvSpPr>
          <p:spPr>
            <a:xfrm>
              <a:off x="0" y="2174138"/>
              <a:ext cx="3603831" cy="1671215"/>
            </a:xfrm>
            <a:prstGeom prst="roundRect">
              <a:avLst>
                <a:gd name="adj" fmla="val 15000"/>
              </a:avLst>
            </a:prstGeom>
            <a:solidFill>
              <a:srgbClr val="A0C283"/>
            </a:solidFill>
            <a:ln w="12700" cap="flat">
              <a:solidFill>
                <a:schemeClr val="accent2">
                  <a:hueOff val="-554920"/>
                  <a:satOff val="-21482"/>
                  <a:lumOff val="-6228"/>
                </a:schemeClr>
              </a:solidFill>
              <a:prstDash val="solid"/>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600">
                  <a:solidFill>
                    <a:srgbClr val="FFFFFF"/>
                  </a:solidFill>
                  <a:latin typeface="Source Sans Pro"/>
                  <a:ea typeface="Source Sans Pro"/>
                  <a:cs typeface="Source Sans Pro"/>
                  <a:sym typeface="Source Sans Pro"/>
                </a:defRPr>
              </a:lvl1pPr>
            </a:lstStyle>
            <a:p>
              <a:pPr/>
              <a:r>
                <a:t>Import data into software</a:t>
              </a:r>
            </a:p>
          </p:txBody>
        </p:sp>
      </p:grpSp>
      <p:grpSp>
        <p:nvGrpSpPr>
          <p:cNvPr id="1120" name="Group"/>
          <p:cNvGrpSpPr/>
          <p:nvPr/>
        </p:nvGrpSpPr>
        <p:grpSpPr>
          <a:xfrm>
            <a:off x="593611" y="4058901"/>
            <a:ext cx="22408408" cy="4881165"/>
            <a:chOff x="0" y="0"/>
            <a:chExt cx="22408407" cy="4881164"/>
          </a:xfrm>
        </p:grpSpPr>
        <p:sp>
          <p:nvSpPr>
            <p:cNvPr id="1114" name="Import"/>
            <p:cNvSpPr txBox="1"/>
            <p:nvPr/>
          </p:nvSpPr>
          <p:spPr>
            <a:xfrm>
              <a:off x="0" y="2174138"/>
              <a:ext cx="3604680" cy="1249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defRPr sz="6400">
                  <a:latin typeface="Source Sans Pro"/>
                  <a:ea typeface="Source Sans Pro"/>
                  <a:cs typeface="Source Sans Pro"/>
                  <a:sym typeface="Source Sans Pro"/>
                </a:defRPr>
              </a:lvl1pPr>
            </a:lstStyle>
            <a:p>
              <a:pPr/>
              <a:r>
                <a:t>Import</a:t>
              </a:r>
            </a:p>
          </p:txBody>
        </p:sp>
        <p:sp>
          <p:nvSpPr>
            <p:cNvPr id="1115" name="Tidy"/>
            <p:cNvSpPr txBox="1"/>
            <p:nvPr/>
          </p:nvSpPr>
          <p:spPr>
            <a:xfrm>
              <a:off x="4729277" y="2174138"/>
              <a:ext cx="2064438" cy="1249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defRPr sz="6400">
                  <a:latin typeface="Source Sans Pro"/>
                  <a:ea typeface="Source Sans Pro"/>
                  <a:cs typeface="Source Sans Pro"/>
                  <a:sym typeface="Source Sans Pro"/>
                </a:defRPr>
              </a:lvl1pPr>
            </a:lstStyle>
            <a:p>
              <a:pPr/>
              <a:r>
                <a:t>Tidy</a:t>
              </a:r>
            </a:p>
          </p:txBody>
        </p:sp>
        <p:sp>
          <p:nvSpPr>
            <p:cNvPr id="1116" name="Visualize"/>
            <p:cNvSpPr txBox="1"/>
            <p:nvPr/>
          </p:nvSpPr>
          <p:spPr>
            <a:xfrm>
              <a:off x="8812622" y="0"/>
              <a:ext cx="3604681" cy="124992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defRPr sz="6400">
                  <a:latin typeface="Source Sans Pro"/>
                  <a:ea typeface="Source Sans Pro"/>
                  <a:cs typeface="Source Sans Pro"/>
                  <a:sym typeface="Source Sans Pro"/>
                </a:defRPr>
              </a:lvl1pPr>
            </a:lstStyle>
            <a:p>
              <a:pPr/>
              <a:r>
                <a:t>Visualize</a:t>
              </a:r>
            </a:p>
          </p:txBody>
        </p:sp>
        <p:sp>
          <p:nvSpPr>
            <p:cNvPr id="1117" name="Transform"/>
            <p:cNvSpPr txBox="1"/>
            <p:nvPr/>
          </p:nvSpPr>
          <p:spPr>
            <a:xfrm>
              <a:off x="8247430" y="3631245"/>
              <a:ext cx="3604681" cy="124992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defRPr sz="6400">
                  <a:latin typeface="Source Sans Pro"/>
                  <a:ea typeface="Source Sans Pro"/>
                  <a:cs typeface="Source Sans Pro"/>
                  <a:sym typeface="Source Sans Pro"/>
                </a:defRPr>
              </a:lvl1pPr>
            </a:lstStyle>
            <a:p>
              <a:pPr/>
              <a:r>
                <a:t>Transform</a:t>
              </a:r>
            </a:p>
          </p:txBody>
        </p:sp>
        <p:sp>
          <p:nvSpPr>
            <p:cNvPr id="1118" name="Model"/>
            <p:cNvSpPr txBox="1"/>
            <p:nvPr/>
          </p:nvSpPr>
          <p:spPr>
            <a:xfrm>
              <a:off x="11997373" y="2174138"/>
              <a:ext cx="3604681" cy="1249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defRPr sz="6400">
                  <a:latin typeface="Source Sans Pro"/>
                  <a:ea typeface="Source Sans Pro"/>
                  <a:cs typeface="Source Sans Pro"/>
                  <a:sym typeface="Source Sans Pro"/>
                </a:defRPr>
              </a:lvl1pPr>
            </a:lstStyle>
            <a:p>
              <a:pPr/>
              <a:r>
                <a:t>Model</a:t>
              </a:r>
            </a:p>
          </p:txBody>
        </p:sp>
        <p:sp>
          <p:nvSpPr>
            <p:cNvPr id="1119" name="Communicate"/>
            <p:cNvSpPr txBox="1"/>
            <p:nvPr/>
          </p:nvSpPr>
          <p:spPr>
            <a:xfrm>
              <a:off x="16817827" y="2174138"/>
              <a:ext cx="5590581" cy="1249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defRPr sz="6400">
                  <a:latin typeface="Source Sans Pro"/>
                  <a:ea typeface="Source Sans Pro"/>
                  <a:cs typeface="Source Sans Pro"/>
                  <a:sym typeface="Source Sans Pro"/>
                </a:defRPr>
              </a:lvl1pPr>
            </a:lstStyle>
            <a:p>
              <a:pPr/>
              <a:r>
                <a:t>Communicate</a:t>
              </a:r>
            </a:p>
          </p:txBody>
        </p:sp>
      </p:grpSp>
      <p:grpSp>
        <p:nvGrpSpPr>
          <p:cNvPr id="1127" name="Group"/>
          <p:cNvGrpSpPr/>
          <p:nvPr/>
        </p:nvGrpSpPr>
        <p:grpSpPr>
          <a:xfrm>
            <a:off x="3992772" y="4758175"/>
            <a:ext cx="13545980" cy="5461081"/>
            <a:chOff x="0" y="0"/>
            <a:chExt cx="13545978" cy="5461079"/>
          </a:xfrm>
        </p:grpSpPr>
        <p:sp>
          <p:nvSpPr>
            <p:cNvPr id="1121" name="Line"/>
            <p:cNvSpPr/>
            <p:nvPr/>
          </p:nvSpPr>
          <p:spPr>
            <a:xfrm>
              <a:off x="0" y="2127736"/>
              <a:ext cx="1402730" cy="1"/>
            </a:xfrm>
            <a:prstGeom prst="line">
              <a:avLst/>
            </a:prstGeom>
            <a:noFill/>
            <a:ln w="1016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22" name="Line"/>
            <p:cNvSpPr/>
            <p:nvPr/>
          </p:nvSpPr>
          <p:spPr>
            <a:xfrm>
              <a:off x="11802375" y="2099823"/>
              <a:ext cx="1743604" cy="1"/>
            </a:xfrm>
            <a:prstGeom prst="line">
              <a:avLst/>
            </a:prstGeom>
            <a:noFill/>
            <a:ln w="1016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23" name="Line"/>
            <p:cNvSpPr/>
            <p:nvPr/>
          </p:nvSpPr>
          <p:spPr>
            <a:xfrm>
              <a:off x="3524039" y="2254736"/>
              <a:ext cx="1402731" cy="1"/>
            </a:xfrm>
            <a:prstGeom prst="line">
              <a:avLst/>
            </a:prstGeom>
            <a:noFill/>
            <a:ln w="1016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24" name="Line"/>
            <p:cNvSpPr/>
            <p:nvPr/>
          </p:nvSpPr>
          <p:spPr>
            <a:xfrm rot="18241080">
              <a:off x="6963688" y="2335115"/>
              <a:ext cx="3276810" cy="2267403"/>
            </a:xfrm>
            <a:custGeom>
              <a:avLst/>
              <a:gdLst/>
              <a:ahLst/>
              <a:cxnLst>
                <a:cxn ang="0">
                  <a:pos x="wd2" y="hd2"/>
                </a:cxn>
                <a:cxn ang="5400000">
                  <a:pos x="wd2" y="hd2"/>
                </a:cxn>
                <a:cxn ang="10800000">
                  <a:pos x="wd2" y="hd2"/>
                </a:cxn>
                <a:cxn ang="16200000">
                  <a:pos x="wd2" y="hd2"/>
                </a:cxn>
              </a:cxnLst>
              <a:rect l="0" t="0" r="r" b="b"/>
              <a:pathLst>
                <a:path w="21600" h="20545" fill="norm" stroke="1" extrusionOk="0">
                  <a:moveTo>
                    <a:pt x="0" y="0"/>
                  </a:moveTo>
                  <a:cubicBezTo>
                    <a:pt x="324" y="6917"/>
                    <a:pt x="3006" y="13218"/>
                    <a:pt x="7234" y="16995"/>
                  </a:cubicBezTo>
                  <a:cubicBezTo>
                    <a:pt x="11503" y="20810"/>
                    <a:pt x="16838" y="21600"/>
                    <a:pt x="21600" y="19123"/>
                  </a:cubicBezTo>
                </a:path>
              </a:pathLst>
            </a:custGeom>
            <a:noFill/>
            <a:ln w="101600" cap="flat">
              <a:solidFill>
                <a:srgbClr val="000000"/>
              </a:solidFill>
              <a:prstDash val="solid"/>
              <a:miter lim="400000"/>
              <a:headEnd type="triangle" w="med" len="med"/>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25" name="Line"/>
            <p:cNvSpPr/>
            <p:nvPr/>
          </p:nvSpPr>
          <p:spPr>
            <a:xfrm rot="18241080">
              <a:off x="9422268" y="-126091"/>
              <a:ext cx="679239" cy="1850376"/>
            </a:xfrm>
            <a:custGeom>
              <a:avLst/>
              <a:gdLst/>
              <a:ahLst/>
              <a:cxnLst>
                <a:cxn ang="0">
                  <a:pos x="wd2" y="hd2"/>
                </a:cxn>
                <a:cxn ang="5400000">
                  <a:pos x="wd2" y="hd2"/>
                </a:cxn>
                <a:cxn ang="10800000">
                  <a:pos x="wd2" y="hd2"/>
                </a:cxn>
                <a:cxn ang="16200000">
                  <a:pos x="wd2" y="hd2"/>
                </a:cxn>
              </a:cxnLst>
              <a:rect l="0" t="0" r="r" b="b"/>
              <a:pathLst>
                <a:path w="20887" h="21600" fill="norm" stroke="1" extrusionOk="0">
                  <a:moveTo>
                    <a:pt x="20497" y="0"/>
                  </a:moveTo>
                  <a:cubicBezTo>
                    <a:pt x="21600" y="3925"/>
                    <a:pt x="20360" y="7894"/>
                    <a:pt x="16869" y="11611"/>
                  </a:cubicBezTo>
                  <a:cubicBezTo>
                    <a:pt x="13325" y="15386"/>
                    <a:pt x="7555" y="18802"/>
                    <a:pt x="0" y="21600"/>
                  </a:cubicBezTo>
                </a:path>
              </a:pathLst>
            </a:custGeom>
            <a:noFill/>
            <a:ln w="101600" cap="flat">
              <a:solidFill>
                <a:srgbClr val="000000"/>
              </a:solidFill>
              <a:prstDash val="solid"/>
              <a:miter lim="400000"/>
              <a:headEnd type="triangle" w="med" len="med"/>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26" name="Line"/>
            <p:cNvSpPr/>
            <p:nvPr/>
          </p:nvSpPr>
          <p:spPr>
            <a:xfrm rot="18241080">
              <a:off x="4762449" y="1218705"/>
              <a:ext cx="2318724" cy="1075200"/>
            </a:xfrm>
            <a:custGeom>
              <a:avLst/>
              <a:gdLst/>
              <a:ahLst/>
              <a:cxnLst>
                <a:cxn ang="0">
                  <a:pos x="wd2" y="hd2"/>
                </a:cxn>
                <a:cxn ang="5400000">
                  <a:pos x="wd2" y="hd2"/>
                </a:cxn>
                <a:cxn ang="10800000">
                  <a:pos x="wd2" y="hd2"/>
                </a:cxn>
                <a:cxn ang="16200000">
                  <a:pos x="wd2" y="hd2"/>
                </a:cxn>
              </a:cxnLst>
              <a:rect l="0" t="0" r="r" b="b"/>
              <a:pathLst>
                <a:path w="21600" h="20894" fill="norm" stroke="1" extrusionOk="0">
                  <a:moveTo>
                    <a:pt x="0" y="20894"/>
                  </a:moveTo>
                  <a:cubicBezTo>
                    <a:pt x="2392" y="13395"/>
                    <a:pt x="5770" y="7494"/>
                    <a:pt x="9728" y="3896"/>
                  </a:cubicBezTo>
                  <a:cubicBezTo>
                    <a:pt x="13460" y="504"/>
                    <a:pt x="17564" y="-706"/>
                    <a:pt x="21600" y="396"/>
                  </a:cubicBezTo>
                </a:path>
              </a:pathLst>
            </a:custGeom>
            <a:noFill/>
            <a:ln w="101600" cap="flat">
              <a:solidFill>
                <a:srgbClr val="000000"/>
              </a:solidFill>
              <a:prstDash val="solid"/>
              <a:miter lim="400000"/>
              <a:headEnd type="triangle" w="med" len="med"/>
              <a:tailEnd type="triangle" w="med" len="med"/>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grpSp>
      <p:grpSp>
        <p:nvGrpSpPr>
          <p:cNvPr id="1130" name="Group"/>
          <p:cNvGrpSpPr/>
          <p:nvPr/>
        </p:nvGrpSpPr>
        <p:grpSpPr>
          <a:xfrm>
            <a:off x="779813" y="2844773"/>
            <a:ext cx="22824374" cy="8573898"/>
            <a:chOff x="0" y="0"/>
            <a:chExt cx="22824372" cy="8573897"/>
          </a:xfrm>
        </p:grpSpPr>
        <p:sp>
          <p:nvSpPr>
            <p:cNvPr id="1128" name="Rounded Rectangle"/>
            <p:cNvSpPr/>
            <p:nvPr/>
          </p:nvSpPr>
          <p:spPr>
            <a:xfrm>
              <a:off x="0" y="0"/>
              <a:ext cx="22824373" cy="8026454"/>
            </a:xfrm>
            <a:prstGeom prst="roundRect">
              <a:avLst>
                <a:gd name="adj" fmla="val 15000"/>
              </a:avLst>
            </a:prstGeom>
            <a:noFill/>
            <a:ln w="25400" cap="flat">
              <a:solidFill>
                <a:srgbClr val="000000"/>
              </a:solidFill>
              <a:prstDash val="solid"/>
              <a:miter lim="400000"/>
            </a:ln>
            <a:effectLst/>
          </p:spPr>
          <p:txBody>
            <a:bodyPr wrap="square" lIns="71437" tIns="71437" rIns="71437" bIns="71437" numCol="1" anchor="ctr">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29" name="Program"/>
            <p:cNvSpPr txBox="1"/>
            <p:nvPr/>
          </p:nvSpPr>
          <p:spPr>
            <a:xfrm>
              <a:off x="16066434" y="7323977"/>
              <a:ext cx="3604681" cy="1249921"/>
            </a:xfrm>
            <a:prstGeom prst="rect">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rmAutofit fontScale="100000" lnSpcReduction="0"/>
            </a:bodyPr>
            <a:lstStyle>
              <a:lvl1pPr>
                <a:defRPr sz="6400">
                  <a:latin typeface="Source Sans Pro"/>
                  <a:ea typeface="Source Sans Pro"/>
                  <a:cs typeface="Source Sans Pro"/>
                  <a:sym typeface="Source Sans Pro"/>
                </a:defRPr>
              </a:lvl1pPr>
            </a:lstStyle>
            <a:p>
              <a:pPr/>
              <a:r>
                <a:t>Program</a:t>
              </a:r>
            </a:p>
          </p:txBody>
        </p:sp>
      </p:grpSp>
      <p:sp>
        <p:nvSpPr>
          <p:cNvPr id="1131" name="(Applied) Data Science"/>
          <p:cNvSpPr txBox="1"/>
          <p:nvPr/>
        </p:nvSpPr>
        <p:spPr>
          <a:xfrm>
            <a:off x="5309100" y="274768"/>
            <a:ext cx="13765800" cy="239686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defRPr sz="10000">
                <a:latin typeface="Source Sans Pro"/>
                <a:ea typeface="Source Sans Pro"/>
                <a:cs typeface="Source Sans Pro"/>
                <a:sym typeface="Source Sans Pro"/>
              </a:defRPr>
            </a:pPr>
            <a:r>
              <a:rPr>
                <a:latin typeface="Source Sans Pro Light"/>
                <a:ea typeface="Source Sans Pro Light"/>
                <a:cs typeface="Source Sans Pro Light"/>
                <a:sym typeface="Source Sans Pro Light"/>
              </a:rPr>
              <a:t>(Applied) </a:t>
            </a:r>
            <a:r>
              <a:t>Data Science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xit" nodeType="afterEffect" presetID="9" grpId="1" fill="hold">
                                  <p:stCondLst>
                                    <p:cond delay="0"/>
                                  </p:stCondLst>
                                  <p:iterate type="el" backwards="0">
                                    <p:tmAbs val="0"/>
                                  </p:iterate>
                                  <p:childTnLst>
                                    <p:animEffect filter="dissolve" transition="out">
                                      <p:cBhvr>
                                        <p:cTn id="6" dur="1000" fill="hold"/>
                                        <p:tgtEl>
                                          <p:spTgt spid="1113"/>
                                        </p:tgtEl>
                                      </p:cBhvr>
                                    </p:animEffect>
                                    <p:set>
                                      <p:cBhvr>
                                        <p:cTn id="7" fill="hold">
                                          <p:stCondLst>
                                            <p:cond delay="999"/>
                                          </p:stCondLst>
                                        </p:cTn>
                                        <p:tgtEl>
                                          <p:spTgt spid="1113"/>
                                        </p:tgtEl>
                                        <p:attrNameLst>
                                          <p:attrName>style.visibility</p:attrName>
                                        </p:attrNameLst>
                                      </p:cBhvr>
                                      <p:to>
                                        <p:strVal val="hidden"/>
                                      </p:to>
                                    </p:set>
                                  </p:childTnLst>
                                </p:cTn>
                              </p:par>
                            </p:childTnLst>
                          </p:cTn>
                        </p:par>
                        <p:par>
                          <p:cTn id="8" fill="hold">
                            <p:stCondLst>
                              <p:cond delay="1000"/>
                            </p:stCondLst>
                            <p:childTnLst>
                              <p:par>
                                <p:cTn id="9" presetClass="entr" nodeType="afterEffect" presetID="9" grpId="2" fill="hold">
                                  <p:stCondLst>
                                    <p:cond delay="0"/>
                                  </p:stCondLst>
                                  <p:iterate type="el" backwards="0">
                                    <p:tmAbs val="0"/>
                                  </p:iterate>
                                  <p:childTnLst>
                                    <p:set>
                                      <p:cBhvr>
                                        <p:cTn id="10" fill="hold"/>
                                        <p:tgtEl>
                                          <p:spTgt spid="1120"/>
                                        </p:tgtEl>
                                        <p:attrNameLst>
                                          <p:attrName>style.visibility</p:attrName>
                                        </p:attrNameLst>
                                      </p:cBhvr>
                                      <p:to>
                                        <p:strVal val="visible"/>
                                      </p:to>
                                    </p:set>
                                    <p:animEffect filter="dissolve" transition="in">
                                      <p:cBhvr>
                                        <p:cTn id="11" dur="1000"/>
                                        <p:tgtEl>
                                          <p:spTgt spid="1120"/>
                                        </p:tgtEl>
                                      </p:cBhvr>
                                    </p:animEffect>
                                  </p:childTnLst>
                                </p:cTn>
                              </p:par>
                            </p:childTnLst>
                          </p:cTn>
                        </p:par>
                        <p:par>
                          <p:cTn id="12" fill="hold">
                            <p:stCondLst>
                              <p:cond delay="2000"/>
                            </p:stCondLst>
                            <p:childTnLst>
                              <p:par>
                                <p:cTn id="13" presetClass="entr" nodeType="afterEffect" presetSubtype="8" presetID="22" grpId="3" fill="hold">
                                  <p:stCondLst>
                                    <p:cond delay="0"/>
                                  </p:stCondLst>
                                  <p:iterate type="el" backwards="0">
                                    <p:tmAbs val="0"/>
                                  </p:iterate>
                                  <p:childTnLst>
                                    <p:set>
                                      <p:cBhvr>
                                        <p:cTn id="14" fill="hold"/>
                                        <p:tgtEl>
                                          <p:spTgt spid="1127"/>
                                        </p:tgtEl>
                                        <p:attrNameLst>
                                          <p:attrName>style.visibility</p:attrName>
                                        </p:attrNameLst>
                                      </p:cBhvr>
                                      <p:to>
                                        <p:strVal val="visible"/>
                                      </p:to>
                                    </p:set>
                                    <p:animEffect filter="wipe(left)" transition="in">
                                      <p:cBhvr>
                                        <p:cTn id="15" dur="499"/>
                                        <p:tgtEl>
                                          <p:spTgt spid="1127"/>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9" grpId="4" fill="hold">
                                  <p:stCondLst>
                                    <p:cond delay="0"/>
                                  </p:stCondLst>
                                  <p:iterate type="el" backwards="0">
                                    <p:tmAbs val="0"/>
                                  </p:iterate>
                                  <p:childTnLst>
                                    <p:set>
                                      <p:cBhvr>
                                        <p:cTn id="19" fill="hold"/>
                                        <p:tgtEl>
                                          <p:spTgt spid="1130"/>
                                        </p:tgtEl>
                                        <p:attrNameLst>
                                          <p:attrName>style.visibility</p:attrName>
                                        </p:attrNameLst>
                                      </p:cBhvr>
                                      <p:to>
                                        <p:strVal val="visible"/>
                                      </p:to>
                                    </p:set>
                                    <p:animEffect filter="dissolve" transition="in">
                                      <p:cBhvr>
                                        <p:cTn id="20" dur="1000"/>
                                        <p:tgtEl>
                                          <p:spTgt spid="1130"/>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9" grpId="5" fill="hold">
                                  <p:stCondLst>
                                    <p:cond delay="0"/>
                                  </p:stCondLst>
                                  <p:iterate type="el" backwards="0">
                                    <p:tmAbs val="0"/>
                                  </p:iterate>
                                  <p:childTnLst>
                                    <p:set>
                                      <p:cBhvr>
                                        <p:cTn id="24" fill="hold"/>
                                        <p:tgtEl>
                                          <p:spTgt spid="1131"/>
                                        </p:tgtEl>
                                        <p:attrNameLst>
                                          <p:attrName>style.visibility</p:attrName>
                                        </p:attrNameLst>
                                      </p:cBhvr>
                                      <p:to>
                                        <p:strVal val="visible"/>
                                      </p:to>
                                    </p:set>
                                    <p:animEffect filter="dissolve" transition="in">
                                      <p:cBhvr>
                                        <p:cTn id="25" dur="1000"/>
                                        <p:tgtEl>
                                          <p:spTgt spid="11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131" grpId="5"/>
      <p:bldP build="whole" bldLvl="1" animBg="1" rev="0" advAuto="0" spid="1130" grpId="4"/>
      <p:bldP build="whole" bldLvl="1" animBg="1" rev="0" advAuto="0" spid="1127" grpId="3"/>
      <p:bldP build="whole" bldLvl="1" animBg="1" rev="0" advAuto="0" spid="1113" grpId="1"/>
      <p:bldP build="whole" bldLvl="1" animBg="1" rev="0" advAuto="0" spid="1120" grpId="2"/>
    </p:bldLst>
  </p:timing>
</p:sld>
</file>

<file path=ppt/slides/slide4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33"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1134" name="Import"/>
          <p:cNvSpPr txBox="1"/>
          <p:nvPr/>
        </p:nvSpPr>
        <p:spPr>
          <a:xfrm>
            <a:off x="593611" y="6233040"/>
            <a:ext cx="3604681" cy="12499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6400">
                <a:latin typeface="Source Sans Pro"/>
                <a:ea typeface="Source Sans Pro"/>
                <a:cs typeface="Source Sans Pro"/>
                <a:sym typeface="Source Sans Pro"/>
              </a:defRPr>
            </a:lvl1pPr>
          </a:lstStyle>
          <a:p>
            <a:pPr/>
            <a:r>
              <a:t>Import</a:t>
            </a:r>
          </a:p>
        </p:txBody>
      </p:sp>
      <p:sp>
        <p:nvSpPr>
          <p:cNvPr id="1135" name="Tidy"/>
          <p:cNvSpPr txBox="1"/>
          <p:nvPr/>
        </p:nvSpPr>
        <p:spPr>
          <a:xfrm>
            <a:off x="5322889" y="6233040"/>
            <a:ext cx="2064438" cy="12499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6400">
                <a:latin typeface="Source Sans Pro"/>
                <a:ea typeface="Source Sans Pro"/>
                <a:cs typeface="Source Sans Pro"/>
                <a:sym typeface="Source Sans Pro"/>
              </a:defRPr>
            </a:lvl1pPr>
          </a:lstStyle>
          <a:p>
            <a:pPr/>
            <a:r>
              <a:t>Tidy</a:t>
            </a:r>
          </a:p>
        </p:txBody>
      </p:sp>
      <p:sp>
        <p:nvSpPr>
          <p:cNvPr id="1136" name="Visualize"/>
          <p:cNvSpPr txBox="1"/>
          <p:nvPr/>
        </p:nvSpPr>
        <p:spPr>
          <a:xfrm>
            <a:off x="9406234" y="4058901"/>
            <a:ext cx="3604681" cy="12499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b="1" sz="6400">
                <a:solidFill>
                  <a:srgbClr val="78AAD6"/>
                </a:solidFill>
                <a:latin typeface="Source Sans Pro"/>
                <a:ea typeface="Source Sans Pro"/>
                <a:cs typeface="Source Sans Pro"/>
                <a:sym typeface="Source Sans Pro"/>
              </a:defRPr>
            </a:lvl1pPr>
          </a:lstStyle>
          <a:p>
            <a:pPr/>
            <a:r>
              <a:t>Visualize</a:t>
            </a:r>
          </a:p>
        </p:txBody>
      </p:sp>
      <p:sp>
        <p:nvSpPr>
          <p:cNvPr id="1137" name="Transform"/>
          <p:cNvSpPr txBox="1"/>
          <p:nvPr/>
        </p:nvSpPr>
        <p:spPr>
          <a:xfrm>
            <a:off x="8841042" y="7690146"/>
            <a:ext cx="3604681" cy="12499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6400">
                <a:latin typeface="Source Sans Pro"/>
                <a:ea typeface="Source Sans Pro"/>
                <a:cs typeface="Source Sans Pro"/>
                <a:sym typeface="Source Sans Pro"/>
              </a:defRPr>
            </a:lvl1pPr>
          </a:lstStyle>
          <a:p>
            <a:pPr/>
            <a:r>
              <a:t>Transform</a:t>
            </a:r>
          </a:p>
        </p:txBody>
      </p:sp>
      <p:sp>
        <p:nvSpPr>
          <p:cNvPr id="1138" name="Model"/>
          <p:cNvSpPr txBox="1"/>
          <p:nvPr/>
        </p:nvSpPr>
        <p:spPr>
          <a:xfrm>
            <a:off x="12590985" y="6233040"/>
            <a:ext cx="3604681" cy="12499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6400">
                <a:latin typeface="Source Sans Pro"/>
                <a:ea typeface="Source Sans Pro"/>
                <a:cs typeface="Source Sans Pro"/>
                <a:sym typeface="Source Sans Pro"/>
              </a:defRPr>
            </a:lvl1pPr>
          </a:lstStyle>
          <a:p>
            <a:pPr/>
            <a:r>
              <a:t>Model</a:t>
            </a:r>
          </a:p>
        </p:txBody>
      </p:sp>
      <p:sp>
        <p:nvSpPr>
          <p:cNvPr id="1139" name="Communicate"/>
          <p:cNvSpPr txBox="1"/>
          <p:nvPr/>
        </p:nvSpPr>
        <p:spPr>
          <a:xfrm>
            <a:off x="17411439" y="6233040"/>
            <a:ext cx="5590580" cy="12499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6400">
                <a:latin typeface="Source Sans Pro"/>
                <a:ea typeface="Source Sans Pro"/>
                <a:cs typeface="Source Sans Pro"/>
                <a:sym typeface="Source Sans Pro"/>
              </a:defRPr>
            </a:lvl1pPr>
          </a:lstStyle>
          <a:p>
            <a:pPr/>
            <a:r>
              <a:t>Communicate</a:t>
            </a:r>
          </a:p>
        </p:txBody>
      </p:sp>
      <p:sp>
        <p:nvSpPr>
          <p:cNvPr id="1140" name="Line"/>
          <p:cNvSpPr/>
          <p:nvPr/>
        </p:nvSpPr>
        <p:spPr>
          <a:xfrm>
            <a:off x="3992772" y="6885913"/>
            <a:ext cx="1402731" cy="1"/>
          </a:xfrm>
          <a:prstGeom prst="line">
            <a:avLst/>
          </a:prstGeom>
          <a:ln w="1016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41" name="Line"/>
          <p:cNvSpPr/>
          <p:nvPr/>
        </p:nvSpPr>
        <p:spPr>
          <a:xfrm>
            <a:off x="15795149" y="6858000"/>
            <a:ext cx="1743603" cy="0"/>
          </a:xfrm>
          <a:prstGeom prst="line">
            <a:avLst/>
          </a:prstGeom>
          <a:ln w="1016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42" name="Line"/>
          <p:cNvSpPr/>
          <p:nvPr/>
        </p:nvSpPr>
        <p:spPr>
          <a:xfrm>
            <a:off x="7516812" y="7012913"/>
            <a:ext cx="1402731" cy="1"/>
          </a:xfrm>
          <a:prstGeom prst="line">
            <a:avLst/>
          </a:prstGeom>
          <a:ln w="101600">
            <a:solidFill>
              <a:srgbClr val="000000"/>
            </a:solidFill>
            <a:miter lim="400000"/>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43" name="Line"/>
          <p:cNvSpPr/>
          <p:nvPr/>
        </p:nvSpPr>
        <p:spPr>
          <a:xfrm rot="18241080">
            <a:off x="10956462" y="7093291"/>
            <a:ext cx="3276809" cy="2267403"/>
          </a:xfrm>
          <a:custGeom>
            <a:avLst/>
            <a:gdLst/>
            <a:ahLst/>
            <a:cxnLst>
              <a:cxn ang="0">
                <a:pos x="wd2" y="hd2"/>
              </a:cxn>
              <a:cxn ang="5400000">
                <a:pos x="wd2" y="hd2"/>
              </a:cxn>
              <a:cxn ang="10800000">
                <a:pos x="wd2" y="hd2"/>
              </a:cxn>
              <a:cxn ang="16200000">
                <a:pos x="wd2" y="hd2"/>
              </a:cxn>
            </a:cxnLst>
            <a:rect l="0" t="0" r="r" b="b"/>
            <a:pathLst>
              <a:path w="21600" h="20545" fill="norm" stroke="1" extrusionOk="0">
                <a:moveTo>
                  <a:pt x="0" y="0"/>
                </a:moveTo>
                <a:cubicBezTo>
                  <a:pt x="324" y="6917"/>
                  <a:pt x="3006" y="13218"/>
                  <a:pt x="7234" y="16995"/>
                </a:cubicBezTo>
                <a:cubicBezTo>
                  <a:pt x="11503" y="20810"/>
                  <a:pt x="16838" y="21600"/>
                  <a:pt x="21600" y="19123"/>
                </a:cubicBezTo>
              </a:path>
            </a:pathLst>
          </a:custGeom>
          <a:ln w="101600">
            <a:solidFill>
              <a:srgbClr val="000000"/>
            </a:solidFill>
            <a:miter lim="400000"/>
            <a:headEnd type="triangle"/>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44" name="Line"/>
          <p:cNvSpPr/>
          <p:nvPr/>
        </p:nvSpPr>
        <p:spPr>
          <a:xfrm rot="18241080">
            <a:off x="13415041" y="4632085"/>
            <a:ext cx="679240" cy="1850376"/>
          </a:xfrm>
          <a:custGeom>
            <a:avLst/>
            <a:gdLst/>
            <a:ahLst/>
            <a:cxnLst>
              <a:cxn ang="0">
                <a:pos x="wd2" y="hd2"/>
              </a:cxn>
              <a:cxn ang="5400000">
                <a:pos x="wd2" y="hd2"/>
              </a:cxn>
              <a:cxn ang="10800000">
                <a:pos x="wd2" y="hd2"/>
              </a:cxn>
              <a:cxn ang="16200000">
                <a:pos x="wd2" y="hd2"/>
              </a:cxn>
            </a:cxnLst>
            <a:rect l="0" t="0" r="r" b="b"/>
            <a:pathLst>
              <a:path w="20887" h="21600" fill="norm" stroke="1" extrusionOk="0">
                <a:moveTo>
                  <a:pt x="20497" y="0"/>
                </a:moveTo>
                <a:cubicBezTo>
                  <a:pt x="21600" y="3925"/>
                  <a:pt x="20360" y="7894"/>
                  <a:pt x="16869" y="11611"/>
                </a:cubicBezTo>
                <a:cubicBezTo>
                  <a:pt x="13325" y="15386"/>
                  <a:pt x="7555" y="18802"/>
                  <a:pt x="0" y="21600"/>
                </a:cubicBezTo>
              </a:path>
            </a:pathLst>
          </a:custGeom>
          <a:ln w="101600">
            <a:solidFill>
              <a:srgbClr val="000000"/>
            </a:solidFill>
            <a:miter lim="400000"/>
            <a:headEnd type="triangle"/>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45" name="Line"/>
          <p:cNvSpPr/>
          <p:nvPr/>
        </p:nvSpPr>
        <p:spPr>
          <a:xfrm rot="18241080">
            <a:off x="8755222" y="5976881"/>
            <a:ext cx="2318724" cy="1075200"/>
          </a:xfrm>
          <a:custGeom>
            <a:avLst/>
            <a:gdLst/>
            <a:ahLst/>
            <a:cxnLst>
              <a:cxn ang="0">
                <a:pos x="wd2" y="hd2"/>
              </a:cxn>
              <a:cxn ang="5400000">
                <a:pos x="wd2" y="hd2"/>
              </a:cxn>
              <a:cxn ang="10800000">
                <a:pos x="wd2" y="hd2"/>
              </a:cxn>
              <a:cxn ang="16200000">
                <a:pos x="wd2" y="hd2"/>
              </a:cxn>
            </a:cxnLst>
            <a:rect l="0" t="0" r="r" b="b"/>
            <a:pathLst>
              <a:path w="21600" h="20894" fill="norm" stroke="1" extrusionOk="0">
                <a:moveTo>
                  <a:pt x="0" y="20894"/>
                </a:moveTo>
                <a:cubicBezTo>
                  <a:pt x="2392" y="13395"/>
                  <a:pt x="5770" y="7494"/>
                  <a:pt x="9728" y="3896"/>
                </a:cubicBezTo>
                <a:cubicBezTo>
                  <a:pt x="13460" y="504"/>
                  <a:pt x="17564" y="-706"/>
                  <a:pt x="21600" y="396"/>
                </a:cubicBezTo>
              </a:path>
            </a:pathLst>
          </a:custGeom>
          <a:ln w="101600">
            <a:solidFill>
              <a:srgbClr val="000000"/>
            </a:solidFill>
            <a:miter lim="400000"/>
            <a:headEnd type="triangle"/>
            <a:tailEnd type="triangle"/>
          </a:ln>
        </p:spPr>
        <p:txBody>
          <a:bodyPr lIns="0" tIns="0" rIns="0" bIns="0"/>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46" name="Rounded Rectangle"/>
          <p:cNvSpPr/>
          <p:nvPr/>
        </p:nvSpPr>
        <p:spPr>
          <a:xfrm>
            <a:off x="779813" y="2844773"/>
            <a:ext cx="22824374" cy="8026454"/>
          </a:xfrm>
          <a:prstGeom prst="roundRect">
            <a:avLst>
              <a:gd name="adj" fmla="val 15000"/>
            </a:avLst>
          </a:prstGeom>
          <a:ln w="25400">
            <a:solidFill>
              <a:srgbClr val="000000"/>
            </a:solidFill>
            <a:miter lim="400000"/>
          </a:ln>
        </p:spPr>
        <p:txBody>
          <a:bodyPr lIns="71437" tIns="71437" rIns="71437" bIns="71437" anchor="ct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47" name="Program"/>
          <p:cNvSpPr txBox="1"/>
          <p:nvPr/>
        </p:nvSpPr>
        <p:spPr>
          <a:xfrm>
            <a:off x="16846247" y="10168751"/>
            <a:ext cx="3604681" cy="1249921"/>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6400">
                <a:latin typeface="Source Sans Pro"/>
                <a:ea typeface="Source Sans Pro"/>
                <a:cs typeface="Source Sans Pro"/>
                <a:sym typeface="Source Sans Pro"/>
              </a:defRPr>
            </a:lvl1pPr>
          </a:lstStyle>
          <a:p>
            <a:pPr/>
            <a:r>
              <a:t>Program</a:t>
            </a:r>
          </a:p>
        </p:txBody>
      </p:sp>
      <p:sp>
        <p:nvSpPr>
          <p:cNvPr id="1148" name="(Applied) Data Science"/>
          <p:cNvSpPr txBox="1"/>
          <p:nvPr/>
        </p:nvSpPr>
        <p:spPr>
          <a:xfrm>
            <a:off x="5309100" y="274768"/>
            <a:ext cx="13765800" cy="239686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defRPr sz="10000">
                <a:latin typeface="Source Sans Pro"/>
                <a:ea typeface="Source Sans Pro"/>
                <a:cs typeface="Source Sans Pro"/>
                <a:sym typeface="Source Sans Pro"/>
              </a:defRPr>
            </a:pPr>
            <a:r>
              <a:rPr>
                <a:latin typeface="Source Sans Pro Light"/>
                <a:ea typeface="Source Sans Pro Light"/>
                <a:cs typeface="Source Sans Pro Light"/>
                <a:sym typeface="Source Sans Pro Light"/>
              </a:rPr>
              <a:t>(Applied) </a:t>
            </a:r>
            <a:r>
              <a:t>Data Science</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50"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1151" name="R - A computer language for scientists"/>
          <p:cNvSpPr txBox="1"/>
          <p:nvPr/>
        </p:nvSpPr>
        <p:spPr>
          <a:xfrm>
            <a:off x="4007752" y="627000"/>
            <a:ext cx="16368496"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defTabSz="368045">
              <a:defRPr sz="8442">
                <a:latin typeface="Source Sans Pro"/>
                <a:ea typeface="Source Sans Pro"/>
                <a:cs typeface="Source Sans Pro"/>
                <a:sym typeface="Source Sans Pro"/>
              </a:defRPr>
            </a:pPr>
            <a:r>
              <a:rPr b="1"/>
              <a:t>R</a:t>
            </a:r>
            <a:r>
              <a:t> </a:t>
            </a:r>
            <a:r>
              <a:rPr>
                <a:latin typeface="Source Sans Pro Light"/>
                <a:ea typeface="Source Sans Pro Light"/>
                <a:cs typeface="Source Sans Pro Light"/>
                <a:sym typeface="Source Sans Pro Light"/>
              </a:rPr>
              <a:t>- A computer language for scientists</a:t>
            </a:r>
          </a:p>
        </p:txBody>
      </p:sp>
      <p:pic>
        <p:nvPicPr>
          <p:cNvPr id="1152" name="Image" descr="Image"/>
          <p:cNvPicPr>
            <a:picLocks noChangeAspect="1"/>
          </p:cNvPicPr>
          <p:nvPr/>
        </p:nvPicPr>
        <p:blipFill>
          <a:blip r:embed="rId3">
            <a:extLst/>
          </a:blip>
          <a:stretch>
            <a:fillRect/>
          </a:stretch>
        </p:blipFill>
        <p:spPr>
          <a:xfrm>
            <a:off x="1868245" y="6024996"/>
            <a:ext cx="2728682" cy="2091812"/>
          </a:xfrm>
          <a:prstGeom prst="rect">
            <a:avLst/>
          </a:prstGeom>
          <a:ln w="12700">
            <a:miter lim="400000"/>
          </a:ln>
        </p:spPr>
      </p:pic>
      <p:sp>
        <p:nvSpPr>
          <p:cNvPr id="1153" name="Line"/>
          <p:cNvSpPr/>
          <p:nvPr/>
        </p:nvSpPr>
        <p:spPr>
          <a:xfrm>
            <a:off x="4705478" y="9042853"/>
            <a:ext cx="15459655" cy="1"/>
          </a:xfrm>
          <a:prstGeom prst="line">
            <a:avLst/>
          </a:prstGeom>
          <a:ln w="25400">
            <a:solidFill>
              <a:srgbClr val="000000"/>
            </a:solidFill>
            <a:miter lim="400000"/>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grpSp>
        <p:nvGrpSpPr>
          <p:cNvPr id="1156" name="Group"/>
          <p:cNvGrpSpPr/>
          <p:nvPr/>
        </p:nvGrpSpPr>
        <p:grpSpPr>
          <a:xfrm>
            <a:off x="20760295" y="5376007"/>
            <a:ext cx="1755460" cy="2723988"/>
            <a:chOff x="0" y="0"/>
            <a:chExt cx="1755459" cy="2723987"/>
          </a:xfrm>
        </p:grpSpPr>
        <p:pic>
          <p:nvPicPr>
            <p:cNvPr id="1154" name="server5.png" descr="server5.png"/>
            <p:cNvPicPr>
              <a:picLocks noChangeAspect="1"/>
            </p:cNvPicPr>
            <p:nvPr/>
          </p:nvPicPr>
          <p:blipFill>
            <a:blip r:embed="rId4">
              <a:extLst/>
            </a:blip>
            <a:stretch>
              <a:fillRect/>
            </a:stretch>
          </p:blipFill>
          <p:spPr>
            <a:xfrm>
              <a:off x="0" y="0"/>
              <a:ext cx="1755460" cy="2723988"/>
            </a:xfrm>
            <a:prstGeom prst="rect">
              <a:avLst/>
            </a:prstGeom>
            <a:ln w="12700" cap="flat">
              <a:noFill/>
              <a:miter lim="400000"/>
            </a:ln>
            <a:effectLst/>
          </p:spPr>
        </p:pic>
        <p:pic>
          <p:nvPicPr>
            <p:cNvPr id="1155" name="server5.png" descr="server5.png"/>
            <p:cNvPicPr>
              <a:picLocks noChangeAspect="1"/>
            </p:cNvPicPr>
            <p:nvPr/>
          </p:nvPicPr>
          <p:blipFill>
            <a:blip r:embed="rId5">
              <a:extLst/>
            </a:blip>
            <a:stretch>
              <a:fillRect/>
            </a:stretch>
          </p:blipFill>
          <p:spPr>
            <a:xfrm>
              <a:off x="28957" y="44933"/>
              <a:ext cx="1697545" cy="2634122"/>
            </a:xfrm>
            <a:prstGeom prst="rect">
              <a:avLst/>
            </a:prstGeom>
            <a:ln w="12700" cap="flat">
              <a:noFill/>
              <a:miter lim="400000"/>
            </a:ln>
            <a:effectLst/>
          </p:spPr>
        </p:pic>
      </p:grpSp>
      <p:sp>
        <p:nvSpPr>
          <p:cNvPr id="1157" name="Human thought"/>
          <p:cNvSpPr txBox="1"/>
          <p:nvPr/>
        </p:nvSpPr>
        <p:spPr>
          <a:xfrm>
            <a:off x="2128931" y="8241589"/>
            <a:ext cx="2207309" cy="16025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nSpc>
                <a:spcPct val="90000"/>
              </a:lnSpc>
              <a:defRPr sz="3500">
                <a:latin typeface="Source Sans Pro"/>
                <a:ea typeface="Source Sans Pro"/>
                <a:cs typeface="Source Sans Pro"/>
                <a:sym typeface="Source Sans Pro"/>
              </a:defRPr>
            </a:lvl1pPr>
          </a:lstStyle>
          <a:p>
            <a:pPr/>
            <a:r>
              <a:t>Human thought</a:t>
            </a:r>
          </a:p>
        </p:txBody>
      </p:sp>
      <p:sp>
        <p:nvSpPr>
          <p:cNvPr id="1158" name="Machine language"/>
          <p:cNvSpPr txBox="1"/>
          <p:nvPr/>
        </p:nvSpPr>
        <p:spPr>
          <a:xfrm>
            <a:off x="20534371" y="8241589"/>
            <a:ext cx="2207309" cy="16025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nSpc>
                <a:spcPct val="90000"/>
              </a:lnSpc>
              <a:defRPr sz="3500">
                <a:latin typeface="Source Sans Pro"/>
                <a:ea typeface="Source Sans Pro"/>
                <a:cs typeface="Source Sans Pro"/>
                <a:sym typeface="Source Sans Pro"/>
              </a:defRPr>
            </a:lvl1pPr>
          </a:lstStyle>
          <a:p>
            <a:pPr/>
            <a:r>
              <a:t>Machine language</a:t>
            </a:r>
          </a:p>
        </p:txBody>
      </p:sp>
      <p:sp>
        <p:nvSpPr>
          <p:cNvPr id="1159" name="Line"/>
          <p:cNvSpPr/>
          <p:nvPr/>
        </p:nvSpPr>
        <p:spPr>
          <a:xfrm flipV="1">
            <a:off x="11504742" y="6575601"/>
            <a:ext cx="2347738" cy="1"/>
          </a:xfrm>
          <a:prstGeom prst="line">
            <a:avLst/>
          </a:prstGeom>
          <a:ln w="101600">
            <a:solidFill>
              <a:srgbClr val="78AAD6"/>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1160" name="for()"/>
          <p:cNvSpPr txBox="1"/>
          <p:nvPr/>
        </p:nvSpPr>
        <p:spPr>
          <a:xfrm>
            <a:off x="9256614" y="6125861"/>
            <a:ext cx="2019611" cy="89948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5000">
                <a:latin typeface="Monaco"/>
                <a:ea typeface="Monaco"/>
                <a:cs typeface="Monaco"/>
                <a:sym typeface="Monaco"/>
              </a:defRPr>
            </a:lvl1pPr>
          </a:lstStyle>
          <a:p>
            <a:pPr/>
            <a:r>
              <a:t>for()</a:t>
            </a:r>
          </a:p>
        </p:txBody>
      </p:sp>
      <p:sp>
        <p:nvSpPr>
          <p:cNvPr id="1161" name="Line"/>
          <p:cNvSpPr/>
          <p:nvPr/>
        </p:nvSpPr>
        <p:spPr>
          <a:xfrm flipV="1">
            <a:off x="9855566" y="5613400"/>
            <a:ext cx="3996914" cy="1"/>
          </a:xfrm>
          <a:prstGeom prst="line">
            <a:avLst/>
          </a:prstGeom>
          <a:ln w="101600">
            <a:solidFill>
              <a:srgbClr val="78AAD6"/>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1162" name="sapply()"/>
          <p:cNvSpPr txBox="1"/>
          <p:nvPr/>
        </p:nvSpPr>
        <p:spPr>
          <a:xfrm>
            <a:off x="6548156" y="5163660"/>
            <a:ext cx="3162798" cy="8994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5000">
                <a:latin typeface="Monaco"/>
                <a:ea typeface="Monaco"/>
                <a:cs typeface="Monaco"/>
                <a:sym typeface="Monaco"/>
              </a:defRPr>
            </a:lvl1pPr>
          </a:lstStyle>
          <a:p>
            <a:pPr/>
            <a:r>
              <a:t>sapply()</a:t>
            </a:r>
          </a:p>
        </p:txBody>
      </p:sp>
      <p:sp>
        <p:nvSpPr>
          <p:cNvPr id="1163" name="Line"/>
          <p:cNvSpPr/>
          <p:nvPr/>
        </p:nvSpPr>
        <p:spPr>
          <a:xfrm flipV="1">
            <a:off x="7052346" y="4651198"/>
            <a:ext cx="6800134" cy="1"/>
          </a:xfrm>
          <a:prstGeom prst="line">
            <a:avLst/>
          </a:prstGeom>
          <a:ln w="101600">
            <a:solidFill>
              <a:srgbClr val="78AAD6"/>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sp>
        <p:nvSpPr>
          <p:cNvPr id="1164" name="map()"/>
          <p:cNvSpPr txBox="1"/>
          <p:nvPr/>
        </p:nvSpPr>
        <p:spPr>
          <a:xfrm>
            <a:off x="4791841" y="4201458"/>
            <a:ext cx="2019611" cy="89948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5000">
                <a:latin typeface="Monaco"/>
                <a:ea typeface="Monaco"/>
                <a:cs typeface="Monaco"/>
                <a:sym typeface="Monaco"/>
              </a:defRPr>
            </a:lvl1pPr>
          </a:lstStyle>
          <a:p>
            <a:pPr/>
            <a:r>
              <a:t>map()</a:t>
            </a:r>
          </a:p>
        </p:txBody>
      </p:sp>
      <p:sp>
        <p:nvSpPr>
          <p:cNvPr id="1165" name="Group"/>
          <p:cNvSpPr/>
          <p:nvPr/>
        </p:nvSpPr>
        <p:spPr>
          <a:xfrm flipV="1">
            <a:off x="13756754" y="7781504"/>
            <a:ext cx="6357579" cy="1"/>
          </a:xfrm>
          <a:prstGeom prst="line">
            <a:avLst/>
          </a:prstGeom>
          <a:ln w="101600">
            <a:solidFill>
              <a:srgbClr val="A8D379"/>
            </a:solidFill>
            <a:miter lim="400000"/>
            <a:headEnd type="triangle" len="sm"/>
            <a:tailEnd type="triangle"/>
          </a:ln>
        </p:spPr>
        <p:txBody>
          <a:bodyPr lIns="50800" tIns="50800" rIns="50800" bIns="50800" anchor="ctr"/>
          <a:lstStyle/>
          <a:p>
            <a:pPr defTabSz="825500">
              <a:defRPr sz="5000">
                <a:solidFill>
                  <a:srgbClr val="535353"/>
                </a:solidFill>
                <a:latin typeface="Gill Sans Light"/>
                <a:ea typeface="Gill Sans Light"/>
                <a:cs typeface="Gill Sans Light"/>
                <a:sym typeface="Gill Sans Light"/>
              </a:defRPr>
            </a:pPr>
          </a:p>
        </p:txBody>
      </p:sp>
      <p:grpSp>
        <p:nvGrpSpPr>
          <p:cNvPr id="1168" name="Group"/>
          <p:cNvGrpSpPr/>
          <p:nvPr/>
        </p:nvGrpSpPr>
        <p:grpSpPr>
          <a:xfrm>
            <a:off x="12806098" y="6641358"/>
            <a:ext cx="1842642" cy="1332227"/>
            <a:chOff x="0" y="0"/>
            <a:chExt cx="1842641" cy="1332225"/>
          </a:xfrm>
        </p:grpSpPr>
        <p:sp>
          <p:nvSpPr>
            <p:cNvPr id="1166" name="Line"/>
            <p:cNvSpPr/>
            <p:nvPr/>
          </p:nvSpPr>
          <p:spPr>
            <a:xfrm flipV="1">
              <a:off x="995874" y="948069"/>
              <a:ext cx="1" cy="384157"/>
            </a:xfrm>
            <a:prstGeom prst="line">
              <a:avLst/>
            </a:prstGeom>
            <a:noFill/>
            <a:ln w="101600" cap="flat">
              <a:solidFill>
                <a:srgbClr val="B1D183"/>
              </a:solidFill>
              <a:prstDash val="solid"/>
              <a:miter lim="400000"/>
            </a:ln>
            <a:effectLst/>
          </p:spPr>
          <p:txBody>
            <a:bodyPr wrap="square" lIns="0" tIns="0" rIns="0" bIns="0" numCol="1" anchor="t">
              <a:noAutofit/>
            </a:bodyPr>
            <a:lstStyle/>
            <a:p>
              <a:pPr>
                <a:defRPr sz="5600">
                  <a:solidFill>
                    <a:srgbClr val="FFFFFF"/>
                  </a:solidFill>
                  <a:effectLst>
                    <a:outerShdw sx="100000" sy="100000" kx="0" ky="0" algn="b" rotWithShape="0" blurRad="38100" dist="12700" dir="5400000">
                      <a:srgbClr val="000000">
                        <a:alpha val="50000"/>
                      </a:srgbClr>
                    </a:outerShdw>
                  </a:effectLst>
                </a:defRPr>
              </a:pPr>
            </a:p>
          </p:txBody>
        </p:sp>
        <p:sp>
          <p:nvSpPr>
            <p:cNvPr id="1167" name="C++"/>
            <p:cNvSpPr txBox="1"/>
            <p:nvPr/>
          </p:nvSpPr>
          <p:spPr>
            <a:xfrm>
              <a:off x="0" y="0"/>
              <a:ext cx="1842642" cy="11130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defTabSz="825500">
                <a:defRPr sz="7200">
                  <a:latin typeface="Arial"/>
                  <a:ea typeface="Arial"/>
                  <a:cs typeface="Arial"/>
                  <a:sym typeface="Arial"/>
                </a:defRPr>
              </a:lvl1pPr>
            </a:lstStyle>
            <a:p>
              <a:pPr/>
              <a:r>
                <a:t>C++</a:t>
              </a:r>
            </a:p>
          </p:txBody>
        </p:sp>
      </p:gr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70"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pic>
        <p:nvPicPr>
          <p:cNvPr id="1171" name="Image" descr="Image"/>
          <p:cNvPicPr>
            <a:picLocks noChangeAspect="1"/>
          </p:cNvPicPr>
          <p:nvPr/>
        </p:nvPicPr>
        <p:blipFill>
          <a:blip r:embed="rId3">
            <a:extLst/>
          </a:blip>
          <a:srcRect l="0" t="0" r="0" b="31920"/>
          <a:stretch>
            <a:fillRect/>
          </a:stretch>
        </p:blipFill>
        <p:spPr>
          <a:xfrm>
            <a:off x="6227365" y="788392"/>
            <a:ext cx="11929150" cy="12139277"/>
          </a:xfrm>
          <a:prstGeom prst="rect">
            <a:avLst/>
          </a:prstGeom>
          <a:ln w="12700">
            <a:miter lim="400000"/>
          </a:ln>
        </p:spPr>
      </p:pic>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73" name="Your Turn"/>
          <p:cNvSpPr txBox="1"/>
          <p:nvPr>
            <p:ph type="title" idx="4294967295"/>
          </p:nvPr>
        </p:nvSpPr>
        <p:spPr>
          <a:xfrm>
            <a:off x="4833937" y="357187"/>
            <a:ext cx="14716126" cy="3429001"/>
          </a:xfrm>
          <a:prstGeom prst="rect">
            <a:avLst/>
          </a:prstGeom>
        </p:spPr>
        <p:txBody>
          <a:bodyPr lIns="71437" tIns="71437" rIns="71437" bIns="71437"/>
          <a:lstStyle>
            <a:lvl1pPr algn="ctr" defTabSz="584200">
              <a:defRPr cap="none" sz="11800">
                <a:solidFill>
                  <a:srgbClr val="005493"/>
                </a:solidFill>
                <a:latin typeface="Source Sans Pro"/>
                <a:ea typeface="Source Sans Pro"/>
                <a:cs typeface="Source Sans Pro"/>
                <a:sym typeface="Source Sans Pro"/>
              </a:defRPr>
            </a:lvl1pPr>
          </a:lstStyle>
          <a:p>
            <a:pPr/>
            <a:r>
              <a:t>Your Turn</a:t>
            </a:r>
          </a:p>
        </p:txBody>
      </p:sp>
      <p:sp>
        <p:nvSpPr>
          <p:cNvPr id="1174" name="Open 01-Visualize-Data.Rmd."/>
          <p:cNvSpPr txBox="1"/>
          <p:nvPr>
            <p:ph type="body" sz="quarter" idx="4294967295"/>
          </p:nvPr>
        </p:nvSpPr>
        <p:spPr>
          <a:xfrm>
            <a:off x="6096018" y="3006868"/>
            <a:ext cx="12191964" cy="4539549"/>
          </a:xfrm>
          <a:prstGeom prst="rect">
            <a:avLst/>
          </a:prstGeom>
        </p:spPr>
        <p:txBody>
          <a:bodyPr lIns="71437" tIns="71437" rIns="71437" bIns="71437"/>
          <a:lstStyle/>
          <a:p>
            <a:pPr marL="0" indent="0" defTabSz="584200">
              <a:spcBef>
                <a:spcPts val="2400"/>
              </a:spcBef>
              <a:buSzTx/>
              <a:buNone/>
              <a:defRPr sz="6700">
                <a:solidFill>
                  <a:srgbClr val="005493"/>
                </a:solidFill>
                <a:latin typeface="Source Sans Pro"/>
                <a:ea typeface="Source Sans Pro"/>
                <a:cs typeface="Source Sans Pro"/>
                <a:sym typeface="Source Sans Pro"/>
              </a:defRPr>
            </a:pPr>
            <a:r>
              <a:t>Open </a:t>
            </a:r>
            <a:r>
              <a:rPr b="1"/>
              <a:t>01-Visualize-Data.Rmd</a:t>
            </a:r>
            <a:r>
              <a:t>.</a:t>
            </a:r>
          </a:p>
        </p:txBody>
      </p:sp>
      <p:pic>
        <p:nvPicPr>
          <p:cNvPr id="1175" name="Timer_Black_W_10_Alarm-6.mov" descr="Timer_Black_W_10_Alarm-6.mov"/>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19088406" y="11645648"/>
            <a:ext cx="4544635" cy="1359812"/>
          </a:xfrm>
          <a:prstGeom prst="rect">
            <a:avLst/>
          </a:prstGeom>
          <a:ln w="12700">
            <a:solidFill>
              <a:srgbClr val="A6AAA9"/>
            </a:solidFill>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0000000" fill="hold"/>
                                        <p:tgtEl>
                                          <p:spTgt spid="1175"/>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17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2"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grpSp>
        <p:nvGrpSpPr>
          <p:cNvPr id="118" name="Group"/>
          <p:cNvGrpSpPr/>
          <p:nvPr/>
        </p:nvGrpSpPr>
        <p:grpSpPr>
          <a:xfrm>
            <a:off x="5860851" y="1826434"/>
            <a:ext cx="12662298" cy="8376049"/>
            <a:chOff x="0" y="0"/>
            <a:chExt cx="12662296" cy="8376047"/>
          </a:xfrm>
        </p:grpSpPr>
        <p:sp>
          <p:nvSpPr>
            <p:cNvPr id="113" name="Rounded Rectangle"/>
            <p:cNvSpPr/>
            <p:nvPr/>
          </p:nvSpPr>
          <p:spPr>
            <a:xfrm>
              <a:off x="0" y="89636"/>
              <a:ext cx="12662297" cy="8286412"/>
            </a:xfrm>
            <a:prstGeom prst="roundRect">
              <a:avLst>
                <a:gd name="adj" fmla="val 9043"/>
              </a:avLst>
            </a:prstGeom>
            <a:solidFill>
              <a:srgbClr val="A8C187"/>
            </a:solidFill>
            <a:ln w="25400" cap="flat">
              <a:noFill/>
              <a:miter lim="400000"/>
            </a:ln>
            <a:effectLst>
              <a:outerShdw sx="100000" sy="100000" kx="0" ky="0" algn="b" rotWithShape="0" blurRad="177800" dist="101600" dir="2700000">
                <a:srgbClr val="000000">
                  <a:alpha val="75000"/>
                </a:srgbClr>
              </a:outerShdw>
            </a:effectLst>
          </p:spPr>
          <p:txBody>
            <a:bodyPr wrap="square" lIns="71437" tIns="71437" rIns="71437" bIns="71437" numCol="1" anchor="ctr">
              <a:noAutofit/>
            </a:bodyPr>
            <a:lstStyle/>
            <a:p>
              <a:pPr>
                <a:defRPr sz="4200">
                  <a:solidFill>
                    <a:srgbClr val="FFFFFF"/>
                  </a:solidFill>
                  <a:effectLst>
                    <a:outerShdw sx="100000" sy="100000" kx="0" ky="0" algn="b" rotWithShape="0" blurRad="38100" dist="12700" dir="5400000">
                      <a:srgbClr val="000000">
                        <a:alpha val="50000"/>
                      </a:srgbClr>
                    </a:outerShdw>
                  </a:effectLst>
                </a:defRPr>
              </a:pPr>
            </a:p>
          </p:txBody>
        </p:sp>
        <p:sp>
          <p:nvSpPr>
            <p:cNvPr id="114" name="Rectangle"/>
            <p:cNvSpPr/>
            <p:nvPr/>
          </p:nvSpPr>
          <p:spPr>
            <a:xfrm>
              <a:off x="0" y="2258563"/>
              <a:ext cx="12662297" cy="5366704"/>
            </a:xfrm>
            <a:prstGeom prst="rect">
              <a:avLst/>
            </a:prstGeom>
            <a:solidFill>
              <a:srgbClr val="FFFFFF"/>
            </a:solidFill>
            <a:ln w="12700" cap="flat">
              <a:noFill/>
              <a:miter lim="400000"/>
            </a:ln>
            <a:effectLst/>
          </p:spPr>
          <p:txBody>
            <a:bodyPr wrap="square" lIns="71437" tIns="71437" rIns="71437" bIns="71437" numCol="1" anchor="ctr">
              <a:noAutofit/>
            </a:bodyPr>
            <a:lstStyle/>
            <a:p>
              <a:pPr>
                <a:defRPr sz="4200">
                  <a:solidFill>
                    <a:srgbClr val="FFFFFF"/>
                  </a:solidFill>
                  <a:effectLst>
                    <a:outerShdw sx="100000" sy="100000" kx="0" ky="0" algn="b" rotWithShape="0" blurRad="38100" dist="12700" dir="5400000">
                      <a:srgbClr val="000000">
                        <a:alpha val="50000"/>
                      </a:srgbClr>
                    </a:outerShdw>
                  </a:effectLst>
                </a:defRPr>
              </a:pPr>
            </a:p>
          </p:txBody>
        </p:sp>
        <p:sp>
          <p:nvSpPr>
            <p:cNvPr id="115" name="TA"/>
            <p:cNvSpPr txBox="1"/>
            <p:nvPr/>
          </p:nvSpPr>
          <p:spPr>
            <a:xfrm>
              <a:off x="1495154" y="2873320"/>
              <a:ext cx="9655996" cy="40834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b="1" sz="20200">
                  <a:latin typeface="Marker Felt"/>
                  <a:ea typeface="Marker Felt"/>
                  <a:cs typeface="Marker Felt"/>
                  <a:sym typeface="Marker Felt"/>
                </a:defRPr>
              </a:lvl1pPr>
            </a:lstStyle>
            <a:p>
              <a:pPr/>
              <a:r>
                <a:t>TA</a:t>
              </a:r>
            </a:p>
          </p:txBody>
        </p:sp>
        <p:sp>
          <p:nvSpPr>
            <p:cNvPr id="116" name="HELLO"/>
            <p:cNvSpPr txBox="1"/>
            <p:nvPr/>
          </p:nvSpPr>
          <p:spPr>
            <a:xfrm>
              <a:off x="3839402" y="0"/>
              <a:ext cx="4961188" cy="167321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lgn="l">
                <a:defRPr b="1" spc="900" sz="9000">
                  <a:solidFill>
                    <a:srgbClr val="FFFFFF"/>
                  </a:solidFill>
                  <a:latin typeface="+mn-lt"/>
                  <a:ea typeface="+mn-ea"/>
                  <a:cs typeface="+mn-cs"/>
                  <a:sym typeface="Helvetica Neue"/>
                </a:defRPr>
              </a:lvl1pPr>
            </a:lstStyle>
            <a:p>
              <a:pPr/>
              <a:r>
                <a:t>HELLO</a:t>
              </a:r>
            </a:p>
          </p:txBody>
        </p:sp>
        <p:sp>
          <p:nvSpPr>
            <p:cNvPr id="117" name="my name is"/>
            <p:cNvSpPr txBox="1"/>
            <p:nvPr/>
          </p:nvSpPr>
          <p:spPr>
            <a:xfrm>
              <a:off x="4393863" y="1294751"/>
              <a:ext cx="3844526" cy="99596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lgn="l">
                <a:defRPr sz="5000">
                  <a:solidFill>
                    <a:srgbClr val="FFFFFF"/>
                  </a:solidFill>
                  <a:latin typeface="+mn-lt"/>
                  <a:ea typeface="+mn-ea"/>
                  <a:cs typeface="+mn-cs"/>
                  <a:sym typeface="Helvetica Neue"/>
                </a:defRPr>
              </a:lvl1pPr>
            </a:lstStyle>
            <a:p>
              <a:pPr/>
              <a:r>
                <a:t>my name is</a:t>
              </a:r>
            </a:p>
          </p:txBody>
        </p:sp>
      </p:gr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0"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121" name="Day 1"/>
          <p:cNvSpPr txBox="1"/>
          <p:nvPr/>
        </p:nvSpPr>
        <p:spPr>
          <a:xfrm>
            <a:off x="4007752" y="738283"/>
            <a:ext cx="16368496"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3400">
                <a:latin typeface="Source Sans Pro"/>
                <a:ea typeface="Source Sans Pro"/>
                <a:cs typeface="Source Sans Pro"/>
                <a:sym typeface="Source Sans Pro"/>
              </a:defRPr>
            </a:lvl1pPr>
          </a:lstStyle>
          <a:p>
            <a:pPr/>
            <a:r>
              <a:t>Day 1</a:t>
            </a:r>
          </a:p>
        </p:txBody>
      </p:sp>
      <p:graphicFrame>
        <p:nvGraphicFramePr>
          <p:cNvPr id="122" name="Table"/>
          <p:cNvGraphicFramePr/>
          <p:nvPr/>
        </p:nvGraphicFramePr>
        <p:xfrm>
          <a:off x="6162758" y="3418189"/>
          <a:ext cx="12121984" cy="7235429"/>
        </p:xfrm>
        <a:graphic xmlns:a="http://schemas.openxmlformats.org/drawingml/2006/main">
          <a:graphicData uri="http://schemas.openxmlformats.org/drawingml/2006/table">
            <a:tbl>
              <a:tblPr firstCol="0" firstRow="0" lastCol="0" lastRow="0" bandCol="0" bandRow="0" rtl="0">
                <a:tableStyleId>{33BA23B1-9221-436E-865A-0063620EA4FD}</a:tableStyleId>
              </a:tblPr>
              <a:tblGrid>
                <a:gridCol w="6143504"/>
                <a:gridCol w="5914979"/>
              </a:tblGrid>
              <a:tr h="1773861">
                <a:tc>
                  <a:txBody>
                    <a:bodyPr/>
                    <a:lstStyle/>
                    <a:p>
                      <a:pPr defTabSz="914400">
                        <a:defRPr sz="1800"/>
                      </a:pPr>
                      <a:r>
                        <a:rPr sz="4600">
                          <a:latin typeface="Source Sans Pro"/>
                          <a:ea typeface="Source Sans Pro"/>
                          <a:cs typeface="Source Sans Pro"/>
                          <a:sym typeface="Source Sans Pro"/>
                        </a:rPr>
                        <a:t>Introduction and 
Visualize Data</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c>
                  <a:txBody>
                    <a:bodyPr/>
                    <a:lstStyle/>
                    <a:p>
                      <a:pPr defTabSz="914400">
                        <a:defRPr sz="1800"/>
                      </a:pPr>
                      <a:r>
                        <a:rPr sz="3600">
                          <a:latin typeface="Source Sans Pro"/>
                          <a:ea typeface="Source Sans Pro"/>
                          <a:cs typeface="Source Sans Pro"/>
                          <a:sym typeface="Source Sans Pro"/>
                        </a:rPr>
                        <a:t>9:00 - 10:45</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r>
              <a:tr h="821361">
                <a:tc>
                  <a:txBody>
                    <a:bodyPr/>
                    <a:lstStyle/>
                    <a:p>
                      <a:pPr defTabSz="914400">
                        <a:defRPr sz="1800"/>
                      </a:pPr>
                      <a:r>
                        <a:rPr sz="3600">
                          <a:latin typeface="Source Sans Pro Light"/>
                          <a:ea typeface="Source Sans Pro Light"/>
                          <a:cs typeface="Source Sans Pro Light"/>
                          <a:sym typeface="Source Sans Pro Light"/>
                        </a:rPr>
                        <a:t>Morning Break</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c>
                  <a:txBody>
                    <a:bodyPr/>
                    <a:lstStyle/>
                    <a:p>
                      <a:pPr defTabSz="914400">
                        <a:defRPr sz="1800"/>
                      </a:pPr>
                      <a:r>
                        <a:rPr sz="3600">
                          <a:latin typeface="Source Sans Pro Light"/>
                          <a:ea typeface="Source Sans Pro Light"/>
                          <a:cs typeface="Source Sans Pro Light"/>
                          <a:sym typeface="Source Sans Pro Light"/>
                        </a:rPr>
                        <a:t>10:45 - 11:00</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r>
              <a:tr h="1773861">
                <a:tc>
                  <a:txBody>
                    <a:bodyPr/>
                    <a:lstStyle/>
                    <a:p>
                      <a:pPr defTabSz="914400">
                        <a:defRPr sz="1800"/>
                      </a:pPr>
                      <a:r>
                        <a:rPr sz="4600">
                          <a:latin typeface="Source Sans Pro"/>
                          <a:ea typeface="Source Sans Pro"/>
                          <a:cs typeface="Source Sans Pro"/>
                          <a:sym typeface="Source Sans Pro"/>
                        </a:rPr>
                        <a:t>Transform Data</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c>
                  <a:txBody>
                    <a:bodyPr/>
                    <a:lstStyle/>
                    <a:p>
                      <a:pPr defTabSz="914400">
                        <a:defRPr sz="1800"/>
                      </a:pPr>
                      <a:r>
                        <a:rPr sz="3600">
                          <a:latin typeface="Source Sans Pro"/>
                          <a:ea typeface="Source Sans Pro"/>
                          <a:cs typeface="Source Sans Pro"/>
                          <a:sym typeface="Source Sans Pro"/>
                        </a:rPr>
                        <a:t>10:30 - 12:30</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r>
              <a:tr h="821361">
                <a:tc>
                  <a:txBody>
                    <a:bodyPr/>
                    <a:lstStyle/>
                    <a:p>
                      <a:pPr defTabSz="914400">
                        <a:defRPr sz="1800"/>
                      </a:pPr>
                      <a:r>
                        <a:rPr sz="3600">
                          <a:latin typeface="Source Sans Pro Light"/>
                          <a:ea typeface="Source Sans Pro Light"/>
                          <a:cs typeface="Source Sans Pro Light"/>
                          <a:sym typeface="Source Sans Pro Light"/>
                        </a:rPr>
                        <a:t>Lunch</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c>
                  <a:txBody>
                    <a:bodyPr/>
                    <a:lstStyle/>
                    <a:p>
                      <a:pPr defTabSz="914400">
                        <a:defRPr sz="1800"/>
                      </a:pPr>
                      <a:r>
                        <a:rPr sz="3600">
                          <a:latin typeface="Source Sans Pro Light"/>
                          <a:ea typeface="Source Sans Pro Light"/>
                          <a:cs typeface="Source Sans Pro Light"/>
                          <a:sym typeface="Source Sans Pro Light"/>
                        </a:rPr>
                        <a:t>12:30 - 2:00</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r>
              <a:tr h="1773861">
                <a:tc>
                  <a:txBody>
                    <a:bodyPr/>
                    <a:lstStyle/>
                    <a:p>
                      <a:pPr defTabSz="914400">
                        <a:defRPr sz="1800"/>
                      </a:pPr>
                      <a:r>
                        <a:rPr sz="4600">
                          <a:latin typeface="Source Sans Pro"/>
                          <a:ea typeface="Source Sans Pro"/>
                          <a:cs typeface="Source Sans Pro"/>
                          <a:sym typeface="Source Sans Pro"/>
                        </a:rPr>
                        <a:t>Transform Data</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c>
                  <a:txBody>
                    <a:bodyPr/>
                    <a:lstStyle/>
                    <a:p>
                      <a:pPr defTabSz="914400">
                        <a:defRPr sz="1800"/>
                      </a:pPr>
                      <a:r>
                        <a:rPr sz="3600">
                          <a:latin typeface="Source Sans Pro"/>
                          <a:ea typeface="Source Sans Pro"/>
                          <a:cs typeface="Source Sans Pro"/>
                          <a:sym typeface="Source Sans Pro"/>
                        </a:rPr>
                        <a:t>2:00 - 3:15</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r>
              <a:tr h="821361">
                <a:tc>
                  <a:txBody>
                    <a:bodyPr/>
                    <a:lstStyle/>
                    <a:p>
                      <a:pPr defTabSz="914400">
                        <a:defRPr sz="1800"/>
                      </a:pPr>
                      <a:r>
                        <a:rPr sz="3600">
                          <a:latin typeface="Source Sans Pro Light"/>
                          <a:ea typeface="Source Sans Pro Light"/>
                          <a:cs typeface="Source Sans Pro Light"/>
                          <a:sym typeface="Source Sans Pro Light"/>
                        </a:rPr>
                        <a:t>Afternoon Break</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c>
                  <a:txBody>
                    <a:bodyPr/>
                    <a:lstStyle/>
                    <a:p>
                      <a:pPr defTabSz="914400">
                        <a:defRPr sz="1800"/>
                      </a:pPr>
                      <a:r>
                        <a:rPr sz="3600">
                          <a:latin typeface="Source Sans Pro Light"/>
                          <a:ea typeface="Source Sans Pro Light"/>
                          <a:cs typeface="Source Sans Pro Light"/>
                          <a:sym typeface="Source Sans Pro Light"/>
                        </a:rPr>
                        <a:t>3:15 - 3:30</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r>
              <a:tr h="1773861">
                <a:tc>
                  <a:txBody>
                    <a:bodyPr/>
                    <a:lstStyle/>
                    <a:p>
                      <a:pPr defTabSz="914400">
                        <a:defRPr sz="1800"/>
                      </a:pPr>
                      <a:r>
                        <a:rPr sz="4600">
                          <a:latin typeface="Source Sans Pro"/>
                          <a:ea typeface="Source Sans Pro"/>
                          <a:cs typeface="Source Sans Pro"/>
                          <a:sym typeface="Source Sans Pro"/>
                        </a:rPr>
                        <a:t>Tidy Data</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c>
                  <a:txBody>
                    <a:bodyPr/>
                    <a:lstStyle/>
                    <a:p>
                      <a:pPr defTabSz="914400">
                        <a:defRPr sz="1800"/>
                      </a:pPr>
                      <a:r>
                        <a:rPr sz="3600">
                          <a:latin typeface="Source Sans Pro"/>
                          <a:ea typeface="Source Sans Pro"/>
                          <a:cs typeface="Source Sans Pro"/>
                          <a:sym typeface="Source Sans Pro"/>
                        </a:rPr>
                        <a:t>3:30 - 5:00</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r>
            </a:tbl>
          </a:graphicData>
        </a:graphic>
      </p:graphicFrame>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24"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2" invalidUrl="" action="" tgtFrame="" tooltip="" history="1" highlightClick="0" endSnd="0"/>
              </a:defRPr>
            </a:lvl1pPr>
          </a:lstStyle>
          <a:p>
            <a:pPr>
              <a:defRPr u="none"/>
            </a:pPr>
            <a:r>
              <a:rPr u="sng">
                <a:hlinkClick r:id="rId2" invalidUrl="" action="" tgtFrame="" tooltip="" history="1" highlightClick="0" endSnd="0"/>
              </a:rPr>
              <a:t>CC BY-SA RStudio</a:t>
            </a:r>
          </a:p>
        </p:txBody>
      </p:sp>
      <p:sp>
        <p:nvSpPr>
          <p:cNvPr id="125" name="Day 1"/>
          <p:cNvSpPr txBox="1"/>
          <p:nvPr/>
        </p:nvSpPr>
        <p:spPr>
          <a:xfrm>
            <a:off x="4007752" y="738283"/>
            <a:ext cx="16368496"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3400">
                <a:latin typeface="Source Sans Pro"/>
                <a:ea typeface="Source Sans Pro"/>
                <a:cs typeface="Source Sans Pro"/>
                <a:sym typeface="Source Sans Pro"/>
              </a:defRPr>
            </a:lvl1pPr>
          </a:lstStyle>
          <a:p>
            <a:pPr/>
            <a:r>
              <a:t>Day 1</a:t>
            </a:r>
          </a:p>
        </p:txBody>
      </p:sp>
      <p:graphicFrame>
        <p:nvGraphicFramePr>
          <p:cNvPr id="126" name="Table"/>
          <p:cNvGraphicFramePr/>
          <p:nvPr/>
        </p:nvGraphicFramePr>
        <p:xfrm>
          <a:off x="6162758" y="3418189"/>
          <a:ext cx="12121984" cy="7235429"/>
        </p:xfrm>
        <a:graphic xmlns:a="http://schemas.openxmlformats.org/drawingml/2006/main">
          <a:graphicData uri="http://schemas.openxmlformats.org/drawingml/2006/table">
            <a:tbl>
              <a:tblPr firstCol="0" firstRow="0" lastCol="0" lastRow="0" bandCol="0" bandRow="0" rtl="0">
                <a:tableStyleId>{33BA23B1-9221-436E-865A-0063620EA4FD}</a:tableStyleId>
              </a:tblPr>
              <a:tblGrid>
                <a:gridCol w="6143504"/>
                <a:gridCol w="5914979"/>
              </a:tblGrid>
              <a:tr h="1773861">
                <a:tc>
                  <a:txBody>
                    <a:bodyPr/>
                    <a:lstStyle/>
                    <a:p>
                      <a:pPr defTabSz="914400">
                        <a:defRPr sz="1800"/>
                      </a:pPr>
                      <a:r>
                        <a:rPr sz="4600">
                          <a:latin typeface="Source Sans Pro"/>
                          <a:ea typeface="Source Sans Pro"/>
                          <a:cs typeface="Source Sans Pro"/>
                          <a:sym typeface="Source Sans Pro"/>
                        </a:rPr>
                        <a:t>Introduction and 
Data Visualization</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c>
                  <a:txBody>
                    <a:bodyPr/>
                    <a:lstStyle/>
                    <a:p>
                      <a:pPr defTabSz="914400">
                        <a:defRPr sz="1800"/>
                      </a:pPr>
                      <a:r>
                        <a:rPr sz="3600">
                          <a:latin typeface="Source Sans Pro"/>
                          <a:ea typeface="Source Sans Pro"/>
                          <a:cs typeface="Source Sans Pro"/>
                          <a:sym typeface="Source Sans Pro"/>
                        </a:rPr>
                        <a:t>9:00 - 10:30</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r>
              <a:tr h="821361">
                <a:tc>
                  <a:txBody>
                    <a:bodyPr/>
                    <a:lstStyle/>
                    <a:p>
                      <a:pPr defTabSz="914400">
                        <a:defRPr sz="1800"/>
                      </a:pPr>
                      <a:r>
                        <a:rPr sz="3600">
                          <a:latin typeface="Source Sans Pro Light"/>
                          <a:ea typeface="Source Sans Pro Light"/>
                          <a:cs typeface="Source Sans Pro Light"/>
                          <a:sym typeface="Source Sans Pro Light"/>
                        </a:rPr>
                        <a:t>Morning Break</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c>
                  <a:txBody>
                    <a:bodyPr/>
                    <a:lstStyle/>
                    <a:p>
                      <a:pPr defTabSz="914400">
                        <a:defRPr sz="1800"/>
                      </a:pPr>
                      <a:r>
                        <a:rPr sz="3600">
                          <a:latin typeface="Source Sans Pro Light"/>
                          <a:ea typeface="Source Sans Pro Light"/>
                          <a:cs typeface="Source Sans Pro Light"/>
                          <a:sym typeface="Source Sans Pro Light"/>
                        </a:rPr>
                        <a:t>10:30 - 10:45</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r>
              <a:tr h="1773861">
                <a:tc>
                  <a:txBody>
                    <a:bodyPr/>
                    <a:lstStyle/>
                    <a:p>
                      <a:pPr defTabSz="914400">
                        <a:defRPr sz="1800"/>
                      </a:pPr>
                      <a:r>
                        <a:rPr sz="4600">
                          <a:latin typeface="Source Sans Pro"/>
                          <a:ea typeface="Source Sans Pro"/>
                          <a:cs typeface="Source Sans Pro"/>
                          <a:sym typeface="Source Sans Pro"/>
                        </a:rPr>
                        <a:t>Data Visualization</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c>
                  <a:txBody>
                    <a:bodyPr/>
                    <a:lstStyle/>
                    <a:p>
                      <a:pPr defTabSz="914400">
                        <a:defRPr sz="1800"/>
                      </a:pPr>
                      <a:r>
                        <a:rPr sz="3600">
                          <a:latin typeface="Source Sans Pro"/>
                          <a:ea typeface="Source Sans Pro"/>
                          <a:cs typeface="Source Sans Pro"/>
                          <a:sym typeface="Source Sans Pro"/>
                        </a:rPr>
                        <a:t>10:45 - 12:00</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r>
              <a:tr h="821361">
                <a:tc>
                  <a:txBody>
                    <a:bodyPr/>
                    <a:lstStyle/>
                    <a:p>
                      <a:pPr defTabSz="914400">
                        <a:defRPr sz="1800"/>
                      </a:pPr>
                      <a:r>
                        <a:rPr sz="3600">
                          <a:latin typeface="Source Sans Pro Light"/>
                          <a:ea typeface="Source Sans Pro Light"/>
                          <a:cs typeface="Source Sans Pro Light"/>
                          <a:sym typeface="Source Sans Pro Light"/>
                        </a:rPr>
                        <a:t>Lunch</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c>
                  <a:txBody>
                    <a:bodyPr/>
                    <a:lstStyle/>
                    <a:p>
                      <a:pPr defTabSz="914400">
                        <a:defRPr sz="1800"/>
                      </a:pPr>
                      <a:r>
                        <a:rPr sz="3600">
                          <a:latin typeface="Source Sans Pro Light"/>
                          <a:ea typeface="Source Sans Pro Light"/>
                          <a:cs typeface="Source Sans Pro Light"/>
                          <a:sym typeface="Source Sans Pro Light"/>
                        </a:rPr>
                        <a:t>12:00 - 1:00</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r>
              <a:tr h="1773861">
                <a:tc>
                  <a:txBody>
                    <a:bodyPr/>
                    <a:lstStyle/>
                    <a:p>
                      <a:pPr defTabSz="914400">
                        <a:defRPr sz="1800"/>
                      </a:pPr>
                      <a:r>
                        <a:rPr sz="4600">
                          <a:latin typeface="Source Sans Pro"/>
                          <a:ea typeface="Source Sans Pro"/>
                          <a:cs typeface="Source Sans Pro"/>
                          <a:sym typeface="Source Sans Pro"/>
                        </a:rPr>
                        <a:t>Transforming Data</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c>
                  <a:txBody>
                    <a:bodyPr/>
                    <a:lstStyle/>
                    <a:p>
                      <a:pPr defTabSz="914400">
                        <a:defRPr sz="1800"/>
                      </a:pPr>
                      <a:r>
                        <a:rPr sz="3600">
                          <a:latin typeface="Source Sans Pro"/>
                          <a:ea typeface="Source Sans Pro"/>
                          <a:cs typeface="Source Sans Pro"/>
                          <a:sym typeface="Source Sans Pro"/>
                        </a:rPr>
                        <a:t>1:00 - 3:15</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r>
              <a:tr h="821361">
                <a:tc>
                  <a:txBody>
                    <a:bodyPr/>
                    <a:lstStyle/>
                    <a:p>
                      <a:pPr defTabSz="914400">
                        <a:defRPr sz="1800"/>
                      </a:pPr>
                      <a:r>
                        <a:rPr sz="3600">
                          <a:latin typeface="Source Sans Pro Light"/>
                          <a:ea typeface="Source Sans Pro Light"/>
                          <a:cs typeface="Source Sans Pro Light"/>
                          <a:sym typeface="Source Sans Pro Light"/>
                        </a:rPr>
                        <a:t>Afternoon Break</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c>
                  <a:txBody>
                    <a:bodyPr/>
                    <a:lstStyle/>
                    <a:p>
                      <a:pPr defTabSz="914400">
                        <a:defRPr sz="1800"/>
                      </a:pPr>
                      <a:r>
                        <a:rPr sz="3600">
                          <a:latin typeface="Source Sans Pro Light"/>
                          <a:ea typeface="Source Sans Pro Light"/>
                          <a:cs typeface="Source Sans Pro Light"/>
                          <a:sym typeface="Source Sans Pro Light"/>
                        </a:rPr>
                        <a:t>3:15 - 3:30</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noFill/>
                  </a:tcPr>
                </a:tc>
              </a:tr>
              <a:tr h="1773861">
                <a:tc>
                  <a:txBody>
                    <a:bodyPr/>
                    <a:lstStyle/>
                    <a:p>
                      <a:pPr defTabSz="914400">
                        <a:defRPr sz="1800"/>
                      </a:pPr>
                      <a:r>
                        <a:rPr sz="4600">
                          <a:latin typeface="Source Sans Pro"/>
                          <a:ea typeface="Source Sans Pro"/>
                          <a:cs typeface="Source Sans Pro"/>
                          <a:sym typeface="Source Sans Pro"/>
                        </a:rPr>
                        <a:t>Tidy Data and 
Importing Data</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c>
                  <a:txBody>
                    <a:bodyPr/>
                    <a:lstStyle/>
                    <a:p>
                      <a:pPr defTabSz="914400">
                        <a:defRPr sz="1800"/>
                      </a:pPr>
                      <a:r>
                        <a:rPr sz="3600">
                          <a:latin typeface="Source Sans Pro"/>
                          <a:ea typeface="Source Sans Pro"/>
                          <a:cs typeface="Source Sans Pro"/>
                          <a:sym typeface="Source Sans Pro"/>
                        </a:rPr>
                        <a:t>3:30 - 5:00</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solidFill>
                      <a:srgbClr val="EBEBEB"/>
                    </a:solidFill>
                  </a:tcPr>
                </a:tc>
              </a:tr>
            </a:tbl>
          </a:graphicData>
        </a:graphic>
      </p:graphicFrame>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 name="Your Turn"/>
          <p:cNvSpPr txBox="1"/>
          <p:nvPr>
            <p:ph type="title" idx="4294967295"/>
          </p:nvPr>
        </p:nvSpPr>
        <p:spPr>
          <a:xfrm>
            <a:off x="4833937" y="357187"/>
            <a:ext cx="14716126" cy="3429001"/>
          </a:xfrm>
          <a:prstGeom prst="rect">
            <a:avLst/>
          </a:prstGeom>
        </p:spPr>
        <p:txBody>
          <a:bodyPr lIns="71437" tIns="71437" rIns="71437" bIns="71437"/>
          <a:lstStyle>
            <a:lvl1pPr algn="ctr" defTabSz="584200">
              <a:defRPr cap="none" sz="11800">
                <a:solidFill>
                  <a:srgbClr val="005493"/>
                </a:solidFill>
                <a:latin typeface="Source Sans Pro"/>
                <a:ea typeface="Source Sans Pro"/>
                <a:cs typeface="Source Sans Pro"/>
                <a:sym typeface="Source Sans Pro"/>
              </a:defRPr>
            </a:lvl1pPr>
          </a:lstStyle>
          <a:p>
            <a:pPr/>
            <a:r>
              <a:t>Your Turn</a:t>
            </a:r>
          </a:p>
        </p:txBody>
      </p:sp>
      <p:sp>
        <p:nvSpPr>
          <p:cNvPr id="129" name="Form groups of 2-4 people. Introduce yourself to your group members. Tell them:…"/>
          <p:cNvSpPr txBox="1"/>
          <p:nvPr>
            <p:ph type="body" idx="4294967295"/>
          </p:nvPr>
        </p:nvSpPr>
        <p:spPr>
          <a:xfrm>
            <a:off x="1445226" y="3482790"/>
            <a:ext cx="21493548" cy="6750420"/>
          </a:xfrm>
          <a:prstGeom prst="rect">
            <a:avLst/>
          </a:prstGeom>
        </p:spPr>
        <p:txBody>
          <a:bodyPr lIns="71437" tIns="71437" rIns="71437" bIns="71437"/>
          <a:lstStyle/>
          <a:p>
            <a:pPr marL="0" indent="0" defTabSz="584200">
              <a:spcBef>
                <a:spcPts val="2400"/>
              </a:spcBef>
              <a:buSzTx/>
              <a:buNone/>
              <a:defRPr sz="6700">
                <a:solidFill>
                  <a:srgbClr val="005493"/>
                </a:solidFill>
                <a:latin typeface="Source Sans Pro"/>
                <a:ea typeface="Source Sans Pro"/>
                <a:cs typeface="Source Sans Pro"/>
                <a:sym typeface="Source Sans Pro"/>
              </a:defRPr>
            </a:pPr>
            <a:r>
              <a:t>Form groups of 2-4 people. Introduce yourself to your group members. Tell them:</a:t>
            </a:r>
          </a:p>
          <a:p>
            <a:pPr marL="1762276" indent="-990599" defTabSz="584200">
              <a:spcBef>
                <a:spcPts val="2400"/>
              </a:spcBef>
              <a:buSzPct val="100000"/>
              <a:buAutoNum type="arabicPeriod" startAt="1"/>
              <a:defRPr sz="6700">
                <a:solidFill>
                  <a:srgbClr val="005493"/>
                </a:solidFill>
                <a:latin typeface="Source Sans Pro"/>
                <a:ea typeface="Source Sans Pro"/>
                <a:cs typeface="Source Sans Pro"/>
                <a:sym typeface="Source Sans Pro"/>
              </a:defRPr>
            </a:pPr>
            <a:r>
              <a:t>Who you are</a:t>
            </a:r>
          </a:p>
          <a:p>
            <a:pPr marL="1762276" indent="-990599" defTabSz="584200">
              <a:spcBef>
                <a:spcPts val="2400"/>
              </a:spcBef>
              <a:buSzPct val="100000"/>
              <a:buAutoNum type="arabicPeriod" startAt="1"/>
              <a:defRPr sz="6700">
                <a:solidFill>
                  <a:srgbClr val="005493"/>
                </a:solidFill>
                <a:latin typeface="Source Sans Pro"/>
                <a:ea typeface="Source Sans Pro"/>
                <a:cs typeface="Source Sans Pro"/>
                <a:sym typeface="Source Sans Pro"/>
              </a:defRPr>
            </a:pPr>
            <a:r>
              <a:t>What you do with data</a:t>
            </a:r>
          </a:p>
          <a:p>
            <a:pPr marL="1762276" indent="-990599" defTabSz="584200">
              <a:spcBef>
                <a:spcPts val="2400"/>
              </a:spcBef>
              <a:buSzPct val="100000"/>
              <a:buAutoNum type="arabicPeriod" startAt="1"/>
              <a:defRPr sz="6700">
                <a:solidFill>
                  <a:srgbClr val="005493"/>
                </a:solidFill>
                <a:latin typeface="Source Sans Pro"/>
                <a:ea typeface="Source Sans Pro"/>
                <a:cs typeface="Source Sans Pro"/>
                <a:sym typeface="Source Sans Pro"/>
              </a:defRPr>
            </a:pPr>
            <a:r>
              <a:t>How long you have been using R</a:t>
            </a:r>
          </a:p>
        </p:txBody>
      </p:sp>
      <p:pic>
        <p:nvPicPr>
          <p:cNvPr id="130" name="Timer_Black_W_10_Alarm-6.mov" descr="Timer_Black_W_10_Alarm-6.mov"/>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19088406" y="11645648"/>
            <a:ext cx="4544635" cy="1359812"/>
          </a:xfrm>
          <a:prstGeom prst="rect">
            <a:avLst/>
          </a:prstGeom>
          <a:ln w="12700">
            <a:solidFill>
              <a:srgbClr val="A6AAA9"/>
            </a:solidFill>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10000000" fill="hold"/>
                                        <p:tgtEl>
                                          <p:spTgt spid="130"/>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30"/>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4" name="CC BY-SA RStudio"/>
          <p:cNvSpPr txBox="1"/>
          <p:nvPr/>
        </p:nvSpPr>
        <p:spPr>
          <a:xfrm>
            <a:off x="107771" y="13041442"/>
            <a:ext cx="2428558"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2500" u="sng">
                <a:solidFill>
                  <a:srgbClr val="78AAD6"/>
                </a:solidFill>
                <a:latin typeface="Source Sans Pro"/>
                <a:ea typeface="Source Sans Pro"/>
                <a:cs typeface="Source Sans Pro"/>
                <a:sym typeface="Source Sans Pro"/>
                <a:hlinkClick r:id="rId3" invalidUrl="" action="" tgtFrame="" tooltip="" history="1" highlightClick="0" endSnd="0"/>
              </a:defRPr>
            </a:lvl1pPr>
          </a:lstStyle>
          <a:p>
            <a:pPr>
              <a:defRPr u="none"/>
            </a:pPr>
            <a:r>
              <a:rPr u="sng">
                <a:hlinkClick r:id="rId3" invalidUrl="" action="" tgtFrame="" tooltip="" history="1" highlightClick="0" endSnd="0"/>
              </a:rPr>
              <a:t>CC BY-SA RStudio</a:t>
            </a:r>
          </a:p>
        </p:txBody>
      </p:sp>
      <p:sp>
        <p:nvSpPr>
          <p:cNvPr id="135" name="&quot;Data Science&quot;"/>
          <p:cNvSpPr txBox="1"/>
          <p:nvPr/>
        </p:nvSpPr>
        <p:spPr>
          <a:xfrm>
            <a:off x="4025134" y="1006887"/>
            <a:ext cx="16368497" cy="23968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10000">
                <a:latin typeface="Source Sans Pro"/>
                <a:ea typeface="Source Sans Pro"/>
                <a:cs typeface="Source Sans Pro"/>
                <a:sym typeface="Source Sans Pro"/>
              </a:defRPr>
            </a:lvl1pPr>
          </a:lstStyle>
          <a:p>
            <a:pPr/>
            <a:r>
              <a:t>"Data Science"</a:t>
            </a:r>
          </a:p>
        </p:txBody>
      </p:sp>
      <p:sp>
        <p:nvSpPr>
          <p:cNvPr id="136" name="Line"/>
          <p:cNvSpPr/>
          <p:nvPr/>
        </p:nvSpPr>
        <p:spPr>
          <a:xfrm>
            <a:off x="8441811" y="8522174"/>
            <a:ext cx="231370" cy="11400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247" y="18539"/>
                  <a:pt x="10250" y="15369"/>
                  <a:pt x="6671" y="12128"/>
                </a:cubicBezTo>
                <a:cubicBezTo>
                  <a:pt x="2274" y="8147"/>
                  <a:pt x="37" y="4080"/>
                  <a:pt x="0" y="0"/>
                </a:cubicBezTo>
              </a:path>
            </a:pathLst>
          </a:custGeom>
          <a:ln w="38100">
            <a:solidFill>
              <a:srgbClr val="000000"/>
            </a:solidFill>
            <a:miter lim="400000"/>
            <a:tailEnd type="triangle"/>
          </a:ln>
        </p:spPr>
        <p:txBody>
          <a:bodyPr lIns="0" tIns="0" rIns="0" bIns="0"/>
          <a:lstStyle/>
          <a:p>
            <a:pPr>
              <a:lnSpc>
                <a:spcPct val="90000"/>
              </a:lnSpc>
              <a:defRPr sz="5600">
                <a:solidFill>
                  <a:srgbClr val="FFFFFF"/>
                </a:solidFill>
                <a:effectLst>
                  <a:outerShdw sx="100000" sy="100000" kx="0" ky="0" algn="b" rotWithShape="0" blurRad="38100" dist="12700" dir="5400000">
                    <a:srgbClr val="000000">
                      <a:alpha val="50000"/>
                    </a:srgbClr>
                  </a:outerShdw>
                </a:effectLst>
              </a:defRPr>
            </a:pPr>
          </a:p>
        </p:txBody>
      </p:sp>
      <p:sp>
        <p:nvSpPr>
          <p:cNvPr id="137" name="Design Experiment"/>
          <p:cNvSpPr/>
          <p:nvPr/>
        </p:nvSpPr>
        <p:spPr>
          <a:xfrm>
            <a:off x="10379413" y="4084518"/>
            <a:ext cx="3603831" cy="1671215"/>
          </a:xfrm>
          <a:prstGeom prst="rect">
            <a:avLst/>
          </a:prstGeom>
          <a:solidFill>
            <a:srgbClr val="78AAD6"/>
          </a:solidFill>
          <a:ln w="12700">
            <a:solidFill>
              <a:srgbClr val="407AAA"/>
            </a:solidFill>
            <a:miter lim="400000"/>
          </a:ln>
          <a:extLst>
            <a:ext uri="{C572A759-6A51-4108-AA02-DFA0A04FC94B}">
              <ma14:wrappingTextBoxFlag xmlns:ma14="http://schemas.microsoft.com/office/mac/drawingml/2011/main" val="1"/>
            </a:ext>
          </a:extLst>
        </p:spPr>
        <p:txBody>
          <a:bodyPr lIns="50800" tIns="50800" rIns="50800" bIns="50800"/>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Design Experiment</a:t>
            </a:r>
          </a:p>
        </p:txBody>
      </p:sp>
      <p:sp>
        <p:nvSpPr>
          <p:cNvPr id="138" name="Line"/>
          <p:cNvSpPr/>
          <p:nvPr/>
        </p:nvSpPr>
        <p:spPr>
          <a:xfrm>
            <a:off x="8952699" y="5361769"/>
            <a:ext cx="1130592" cy="12133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940" y="17186"/>
                  <a:pt x="6356" y="13063"/>
                  <a:pt x="10195" y="9295"/>
                </a:cubicBezTo>
                <a:cubicBezTo>
                  <a:pt x="13680" y="5875"/>
                  <a:pt x="17498" y="2763"/>
                  <a:pt x="21600" y="0"/>
                </a:cubicBezTo>
              </a:path>
            </a:pathLst>
          </a:custGeom>
          <a:ln w="38100">
            <a:solidFill>
              <a:srgbClr val="000000"/>
            </a:solidFill>
            <a:miter lim="400000"/>
            <a:tailEnd type="triangle"/>
          </a:ln>
        </p:spPr>
        <p:txBody>
          <a:bodyPr lIns="0" tIns="0" rIns="0" bIns="0"/>
          <a:lstStyle/>
          <a:p>
            <a:pPr>
              <a:lnSpc>
                <a:spcPct val="90000"/>
              </a:lnSpc>
              <a:defRPr sz="5600">
                <a:solidFill>
                  <a:srgbClr val="FFFFFF"/>
                </a:solidFill>
                <a:effectLst>
                  <a:outerShdw sx="100000" sy="100000" kx="0" ky="0" algn="b" rotWithShape="0" blurRad="38100" dist="12700" dir="5400000">
                    <a:srgbClr val="000000">
                      <a:alpha val="50000"/>
                    </a:srgbClr>
                  </a:outerShdw>
                </a:effectLst>
              </a:defRPr>
            </a:pPr>
          </a:p>
        </p:txBody>
      </p:sp>
      <p:sp>
        <p:nvSpPr>
          <p:cNvPr id="139" name="Line"/>
          <p:cNvSpPr/>
          <p:nvPr/>
        </p:nvSpPr>
        <p:spPr>
          <a:xfrm>
            <a:off x="13975342" y="5169138"/>
            <a:ext cx="1333587" cy="12099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279" y="3127"/>
                  <a:pt x="10106" y="7102"/>
                  <a:pt x="14325" y="11794"/>
                </a:cubicBezTo>
                <a:cubicBezTo>
                  <a:pt x="17027" y="14800"/>
                  <a:pt x="19463" y="18084"/>
                  <a:pt x="21600" y="21600"/>
                </a:cubicBezTo>
              </a:path>
            </a:pathLst>
          </a:custGeom>
          <a:ln w="38100">
            <a:solidFill>
              <a:srgbClr val="000000"/>
            </a:solidFill>
            <a:miter lim="400000"/>
            <a:tailEnd type="triangle"/>
          </a:ln>
        </p:spPr>
        <p:txBody>
          <a:bodyPr lIns="0" tIns="0" rIns="0" bIns="0"/>
          <a:lstStyle/>
          <a:p>
            <a:pPr>
              <a:lnSpc>
                <a:spcPct val="90000"/>
              </a:lnSpc>
              <a:defRPr sz="5600">
                <a:solidFill>
                  <a:srgbClr val="FFFFFF"/>
                </a:solidFill>
                <a:effectLst>
                  <a:outerShdw sx="100000" sy="100000" kx="0" ky="0" algn="b" rotWithShape="0" blurRad="38100" dist="12700" dir="5400000">
                    <a:srgbClr val="000000">
                      <a:alpha val="50000"/>
                    </a:srgbClr>
                  </a:outerShdw>
                </a:effectLst>
              </a:defRPr>
            </a:pPr>
          </a:p>
        </p:txBody>
      </p:sp>
      <p:sp>
        <p:nvSpPr>
          <p:cNvPr id="140" name="Line"/>
          <p:cNvSpPr/>
          <p:nvPr/>
        </p:nvSpPr>
        <p:spPr>
          <a:xfrm>
            <a:off x="15828260" y="8271768"/>
            <a:ext cx="103741" cy="1053087"/>
          </a:xfrm>
          <a:custGeom>
            <a:avLst/>
            <a:gdLst/>
            <a:ahLst/>
            <a:cxnLst>
              <a:cxn ang="0">
                <a:pos x="wd2" y="hd2"/>
              </a:cxn>
              <a:cxn ang="5400000">
                <a:pos x="wd2" y="hd2"/>
              </a:cxn>
              <a:cxn ang="10800000">
                <a:pos x="wd2" y="hd2"/>
              </a:cxn>
              <a:cxn ang="16200000">
                <a:pos x="wd2" y="hd2"/>
              </a:cxn>
            </a:cxnLst>
            <a:rect l="0" t="0" r="r" b="b"/>
            <a:pathLst>
              <a:path w="20861" h="21600" fill="norm" stroke="1" extrusionOk="0">
                <a:moveTo>
                  <a:pt x="20438" y="0"/>
                </a:moveTo>
                <a:cubicBezTo>
                  <a:pt x="21600" y="3716"/>
                  <a:pt x="20368" y="7436"/>
                  <a:pt x="16751" y="11135"/>
                </a:cubicBezTo>
                <a:cubicBezTo>
                  <a:pt x="13310" y="14656"/>
                  <a:pt x="7715" y="18151"/>
                  <a:pt x="0" y="21600"/>
                </a:cubicBezTo>
              </a:path>
            </a:pathLst>
          </a:custGeom>
          <a:ln w="38100">
            <a:solidFill>
              <a:srgbClr val="000000"/>
            </a:solidFill>
            <a:miter lim="400000"/>
            <a:tailEnd type="triangle"/>
          </a:ln>
        </p:spPr>
        <p:txBody>
          <a:bodyPr lIns="0" tIns="0" rIns="0" bIns="0"/>
          <a:lstStyle/>
          <a:p>
            <a:pPr>
              <a:lnSpc>
                <a:spcPct val="90000"/>
              </a:lnSpc>
              <a:defRPr sz="5600">
                <a:solidFill>
                  <a:srgbClr val="FFFFFF"/>
                </a:solidFill>
                <a:effectLst>
                  <a:outerShdw sx="100000" sy="100000" kx="0" ky="0" algn="b" rotWithShape="0" blurRad="38100" dist="12700" dir="5400000">
                    <a:srgbClr val="000000">
                      <a:alpha val="50000"/>
                    </a:srgbClr>
                  </a:outerShdw>
                </a:effectLst>
              </a:defRPr>
            </a:pPr>
          </a:p>
        </p:txBody>
      </p:sp>
      <p:sp>
        <p:nvSpPr>
          <p:cNvPr id="141" name="Form Hypothesis"/>
          <p:cNvSpPr/>
          <p:nvPr/>
        </p:nvSpPr>
        <p:spPr>
          <a:xfrm>
            <a:off x="6797979" y="6569025"/>
            <a:ext cx="3603831" cy="1671214"/>
          </a:xfrm>
          <a:prstGeom prst="rect">
            <a:avLst/>
          </a:prstGeom>
          <a:solidFill>
            <a:srgbClr val="78AAD6"/>
          </a:solidFill>
          <a:ln w="12700">
            <a:solidFill>
              <a:srgbClr val="407AAA"/>
            </a:solidFill>
            <a:miter lim="400000"/>
          </a:ln>
          <a:extLst>
            <a:ext uri="{C572A759-6A51-4108-AA02-DFA0A04FC94B}">
              <ma14:wrappingTextBoxFlag xmlns:ma14="http://schemas.microsoft.com/office/mac/drawingml/2011/main" val="1"/>
            </a:ext>
          </a:extLst>
        </p:spPr>
        <p:txBody>
          <a:bodyPr lIns="50800" tIns="50800" rIns="50800" bIns="50800"/>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Form Hypothesis</a:t>
            </a:r>
          </a:p>
        </p:txBody>
      </p:sp>
      <p:sp>
        <p:nvSpPr>
          <p:cNvPr id="142" name="Collect…"/>
          <p:cNvSpPr/>
          <p:nvPr/>
        </p:nvSpPr>
        <p:spPr>
          <a:xfrm>
            <a:off x="14016955" y="6569025"/>
            <a:ext cx="3603831" cy="1671214"/>
          </a:xfrm>
          <a:prstGeom prst="rect">
            <a:avLst/>
          </a:prstGeom>
          <a:solidFill>
            <a:srgbClr val="78AAD6"/>
          </a:solidFill>
          <a:ln w="12700">
            <a:solidFill>
              <a:srgbClr val="407AAA"/>
            </a:solidFill>
            <a:miter lim="400000"/>
          </a:ln>
          <a:extLst>
            <a:ext uri="{C572A759-6A51-4108-AA02-DFA0A04FC94B}">
              <ma14:wrappingTextBoxFlag xmlns:ma14="http://schemas.microsoft.com/office/mac/drawingml/2011/main" val="1"/>
            </a:ext>
          </a:extLst>
        </p:spPr>
        <p:txBody>
          <a:bodyPr lIns="50800" tIns="50800" rIns="50800" bIns="50800"/>
          <a:lstStyle/>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t>Collect </a:t>
            </a:r>
          </a:p>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t>Data</a:t>
            </a:r>
          </a:p>
        </p:txBody>
      </p:sp>
      <p:sp>
        <p:nvSpPr>
          <p:cNvPr id="143" name="Explore or Test"/>
          <p:cNvSpPr/>
          <p:nvPr/>
        </p:nvSpPr>
        <p:spPr>
          <a:xfrm>
            <a:off x="13252600" y="9652382"/>
            <a:ext cx="3603831" cy="1671214"/>
          </a:xfrm>
          <a:prstGeom prst="rect">
            <a:avLst/>
          </a:prstGeom>
          <a:solidFill>
            <a:srgbClr val="78AAD6"/>
          </a:solidFill>
          <a:ln w="12700">
            <a:solidFill>
              <a:srgbClr val="407AAA"/>
            </a:solidFill>
            <a:miter lim="400000"/>
          </a:ln>
          <a:extLst>
            <a:ext uri="{C572A759-6A51-4108-AA02-DFA0A04FC94B}">
              <ma14:wrappingTextBoxFlag xmlns:ma14="http://schemas.microsoft.com/office/mac/drawingml/2011/main" val="1"/>
            </a:ext>
          </a:extLst>
        </p:spPr>
        <p:txBody>
          <a:bodyPr lIns="50800" tIns="50800" rIns="50800" bIns="50800"/>
          <a:lstStyle>
            <a:lvl1pPr defTabSz="825500">
              <a:lnSpc>
                <a:spcPct val="90000"/>
              </a:lnSpc>
              <a:defRPr sz="5000">
                <a:solidFill>
                  <a:srgbClr val="FFFFFF"/>
                </a:solidFill>
                <a:latin typeface="Source Sans Pro Semibold"/>
                <a:ea typeface="Source Sans Pro Semibold"/>
                <a:cs typeface="Source Sans Pro Semibold"/>
                <a:sym typeface="Source Sans Pro Semibold"/>
              </a:defRPr>
            </a:lvl1pPr>
          </a:lstStyle>
          <a:p>
            <a:pPr/>
            <a:r>
              <a:t>Explore or Test</a:t>
            </a:r>
          </a:p>
        </p:txBody>
      </p:sp>
      <p:sp>
        <p:nvSpPr>
          <p:cNvPr id="144" name="Communicate Results"/>
          <p:cNvSpPr/>
          <p:nvPr/>
        </p:nvSpPr>
        <p:spPr>
          <a:xfrm>
            <a:off x="7666061" y="9652382"/>
            <a:ext cx="3603831" cy="1671214"/>
          </a:xfrm>
          <a:prstGeom prst="rect">
            <a:avLst/>
          </a:prstGeom>
          <a:solidFill>
            <a:srgbClr val="78AAD6"/>
          </a:solidFill>
          <a:ln w="12700">
            <a:solidFill>
              <a:srgbClr val="407AAA"/>
            </a:solidFill>
            <a:miter lim="400000"/>
          </a:ln>
          <a:extLst>
            <a:ext uri="{C572A759-6A51-4108-AA02-DFA0A04FC94B}">
              <ma14:wrappingTextBoxFlag xmlns:ma14="http://schemas.microsoft.com/office/mac/drawingml/2011/main" val="1"/>
            </a:ext>
          </a:extLst>
        </p:spPr>
        <p:txBody>
          <a:bodyPr lIns="50800" tIns="50800" rIns="50800" bIns="50800"/>
          <a:lstStyle/>
          <a:p>
            <a:pPr defTabSz="825500">
              <a:lnSpc>
                <a:spcPct val="90000"/>
              </a:lnSpc>
              <a:defRPr sz="5000">
                <a:solidFill>
                  <a:srgbClr val="FFFFFF"/>
                </a:solidFill>
                <a:latin typeface="Source Sans Pro Semibold"/>
                <a:ea typeface="Source Sans Pro Semibold"/>
                <a:cs typeface="Source Sans Pro Semibold"/>
                <a:sym typeface="Source Sans Pro Semibold"/>
              </a:defRPr>
            </a:pPr>
            <a:r>
              <a:rPr sz="4500"/>
              <a:t>Communicate</a:t>
            </a:r>
            <a:r>
              <a:t> Results</a:t>
            </a:r>
          </a:p>
        </p:txBody>
      </p:sp>
      <p:sp>
        <p:nvSpPr>
          <p:cNvPr id="145" name="Line"/>
          <p:cNvSpPr/>
          <p:nvPr/>
        </p:nvSpPr>
        <p:spPr>
          <a:xfrm>
            <a:off x="10086372" y="11335578"/>
            <a:ext cx="4457390" cy="857469"/>
          </a:xfrm>
          <a:custGeom>
            <a:avLst/>
            <a:gdLst/>
            <a:ahLst/>
            <a:cxnLst>
              <a:cxn ang="0">
                <a:pos x="wd2" y="hd2"/>
              </a:cxn>
              <a:cxn ang="5400000">
                <a:pos x="wd2" y="hd2"/>
              </a:cxn>
              <a:cxn ang="10800000">
                <a:pos x="wd2" y="hd2"/>
              </a:cxn>
              <a:cxn ang="16200000">
                <a:pos x="wd2" y="hd2"/>
              </a:cxn>
            </a:cxnLst>
            <a:rect l="0" t="0" r="r" b="b"/>
            <a:pathLst>
              <a:path w="21600" h="20446" fill="norm" stroke="1" extrusionOk="0">
                <a:moveTo>
                  <a:pt x="21600" y="0"/>
                </a:moveTo>
                <a:cubicBezTo>
                  <a:pt x="18718" y="11896"/>
                  <a:pt x="15142" y="18984"/>
                  <a:pt x="11389" y="20243"/>
                </a:cubicBezTo>
                <a:cubicBezTo>
                  <a:pt x="7345" y="21600"/>
                  <a:pt x="3327" y="16130"/>
                  <a:pt x="0" y="4736"/>
                </a:cubicBezTo>
              </a:path>
            </a:pathLst>
          </a:custGeom>
          <a:ln w="38100">
            <a:solidFill>
              <a:srgbClr val="000000"/>
            </a:solidFill>
            <a:miter lim="400000"/>
            <a:tailEnd type="triangle"/>
          </a:ln>
        </p:spPr>
        <p:txBody>
          <a:bodyPr lIns="0" tIns="0" rIns="0" bIns="0"/>
          <a:lstStyle/>
          <a:p>
            <a:pPr>
              <a:lnSpc>
                <a:spcPct val="90000"/>
              </a:lnSpc>
              <a:defRPr sz="5600">
                <a:solidFill>
                  <a:srgbClr val="FFFFFF"/>
                </a:solidFill>
                <a:effectLst>
                  <a:outerShdw sx="100000" sy="100000" kx="0" ky="0" algn="b" rotWithShape="0" blurRad="38100" dist="12700" dir="5400000">
                    <a:srgbClr val="000000">
                      <a:alpha val="50000"/>
                    </a:srgbClr>
                  </a:outerShdw>
                </a:effectLst>
              </a:defRPr>
            </a:pPr>
          </a:p>
        </p:txBody>
      </p:sp>
    </p:spTree>
  </p:cSld>
  <p:clrMapOvr>
    <a:masterClrMapping/>
  </p:clrMapOvr>
  <p:transition xmlns:p14="http://schemas.microsoft.com/office/powerpoint/2010/mai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1.jpeg"/></Relationships>

</file>

<file path=ppt/theme/_rels/theme2.xml.rels><?xml version="1.0" encoding="UTF-8" standalone="yes"?><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a:ea typeface="Helvetica Neue"/>
        <a:cs typeface="Helvetica Neue"/>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25400" cap="flat">
          <a:solidFill>
            <a:srgbClr val="000000"/>
          </a:solidFill>
          <a:prstDash val="solid"/>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FFFFFF"/>
            </a:solidFill>
            <a:effectLst>
              <a:outerShdw sx="100000" sy="100000" kx="0" ky="0" algn="b" rotWithShape="0" blurRad="38100" dist="12700" dir="5400000">
                <a:srgbClr val="000000">
                  <a:alpha val="50000"/>
                </a:srgbClr>
              </a:outerShdw>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508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a:ea typeface="Helvetica Neue"/>
        <a:cs typeface="Helvetica Neue"/>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25400" cap="flat">
          <a:solidFill>
            <a:srgbClr val="000000"/>
          </a:solidFill>
          <a:prstDash val="solid"/>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FFFFFF"/>
            </a:solidFill>
            <a:effectLst>
              <a:outerShdw sx="100000" sy="100000" kx="0" ky="0" algn="b" rotWithShape="0" blurRad="38100" dist="12700" dir="5400000">
                <a:srgbClr val="000000">
                  <a:alpha val="50000"/>
                </a:srgbClr>
              </a:outerShdw>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508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